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9" r:id="rId9"/>
    <p:sldId id="270" r:id="rId10"/>
    <p:sldId id="261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1363" y="-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76173-0520-4864-8893-967019D373CF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BCCB6-E071-4F39-A835-4D13097E09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62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BCCB6-E071-4F39-A835-4D13097E097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48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6FF8-A908-4CEF-9BF9-3AAB9BB14BBE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D884-426A-4A63-AE5D-1454B5BFC9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58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6FF8-A908-4CEF-9BF9-3AAB9BB14BBE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D884-426A-4A63-AE5D-1454B5BFC9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3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6FF8-A908-4CEF-9BF9-3AAB9BB14BBE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D884-426A-4A63-AE5D-1454B5BFC9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54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6FF8-A908-4CEF-9BF9-3AAB9BB14BBE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D884-426A-4A63-AE5D-1454B5BFC9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2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6FF8-A908-4CEF-9BF9-3AAB9BB14BBE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D884-426A-4A63-AE5D-1454B5BFC9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07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6FF8-A908-4CEF-9BF9-3AAB9BB14BBE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D884-426A-4A63-AE5D-1454B5BFC9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79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6FF8-A908-4CEF-9BF9-3AAB9BB14BBE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D884-426A-4A63-AE5D-1454B5BFC9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48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6FF8-A908-4CEF-9BF9-3AAB9BB14BBE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D884-426A-4A63-AE5D-1454B5BFC9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97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6FF8-A908-4CEF-9BF9-3AAB9BB14BBE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D884-426A-4A63-AE5D-1454B5BFC9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49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6FF8-A908-4CEF-9BF9-3AAB9BB14BBE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D884-426A-4A63-AE5D-1454B5BFC9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6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6FF8-A908-4CEF-9BF9-3AAB9BB14BBE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D884-426A-4A63-AE5D-1454B5BFC9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7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C6FF8-A908-4CEF-9BF9-3AAB9BB14BBE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5D884-426A-4A63-AE5D-1454B5BFC9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20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1005997" y="3137160"/>
            <a:ext cx="9144000" cy="996801"/>
          </a:xfrm>
        </p:spPr>
        <p:txBody>
          <a:bodyPr/>
          <a:lstStyle/>
          <a:p>
            <a:r>
              <a:rPr lang="en-US" altLang="zh-CN" b="1" dirty="0">
                <a:latin typeface="Algerian" panose="04020705040A02060702" pitchFamily="82" charset="0"/>
              </a:rPr>
              <a:t>Kids Speak Out</a:t>
            </a:r>
            <a:endParaRPr lang="zh-CN" altLang="en-US" b="1" dirty="0">
              <a:latin typeface="Algerian" panose="04020705040A02060702" pitchFamily="82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990850" y="5530772"/>
            <a:ext cx="4443749" cy="631903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选自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《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多维阅读第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12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级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》</a:t>
            </a:r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3804" y="4252176"/>
            <a:ext cx="3493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华文仿宋" pitchFamily="2" charset="-122"/>
                <a:ea typeface="华文仿宋" pitchFamily="2" charset="-122"/>
              </a:rPr>
              <a:t>说出你的观点</a:t>
            </a:r>
            <a:endParaRPr lang="zh-CN" altLang="en-US" sz="40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69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1986978" y="2138419"/>
            <a:ext cx="4846551" cy="1976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b="1" dirty="0">
                <a:latin typeface="Agency FB" panose="020B0503020202020204" pitchFamily="34" charset="0"/>
              </a:rPr>
              <a:t>Option 1: Read about the </a:t>
            </a:r>
            <a:r>
              <a:rPr lang="en-US" altLang="zh-CN" sz="1800" b="1" dirty="0" smtClean="0">
                <a:latin typeface="Agency FB" panose="020B0503020202020204" pitchFamily="34" charset="0"/>
              </a:rPr>
              <a:t>other </a:t>
            </a:r>
            <a:r>
              <a:rPr lang="en-US" altLang="zh-CN" sz="1800" b="1" dirty="0">
                <a:latin typeface="Agency FB" panose="020B0503020202020204" pitchFamily="34" charset="0"/>
              </a:rPr>
              <a:t>three problems and find out </a:t>
            </a:r>
            <a:r>
              <a:rPr lang="en-US" altLang="zh-CN" sz="1800" b="1" dirty="0" smtClean="0">
                <a:latin typeface="Agency FB" panose="020B0503020202020204" pitchFamily="34" charset="0"/>
              </a:rPr>
              <a:t>whether</a:t>
            </a:r>
            <a:r>
              <a:rPr lang="en-US" altLang="zh-CN" sz="1800" b="1" dirty="0" smtClean="0">
                <a:latin typeface="Agency FB" panose="020B0503020202020204" pitchFamily="34" charset="0"/>
              </a:rPr>
              <a:t> </a:t>
            </a:r>
            <a:r>
              <a:rPr lang="en-US" altLang="zh-CN" sz="1800" b="1" dirty="0">
                <a:latin typeface="Agency FB" panose="020B0503020202020204" pitchFamily="34" charset="0"/>
              </a:rPr>
              <a:t>the students who share them with you in the class miss some information out or not.</a:t>
            </a:r>
          </a:p>
          <a:p>
            <a:pPr marL="0" indent="0">
              <a:buNone/>
            </a:pPr>
            <a:r>
              <a:rPr lang="en-US" altLang="zh-CN" sz="1800" b="1" dirty="0">
                <a:latin typeface="Agency FB" panose="020B0503020202020204" pitchFamily="34" charset="0"/>
              </a:rPr>
              <a:t>Option 2: Write an article about the problem your group talked about </a:t>
            </a:r>
            <a:r>
              <a:rPr lang="en-US" altLang="zh-CN" sz="1800" b="1" dirty="0" smtClean="0">
                <a:latin typeface="Agency FB" panose="020B0503020202020204" pitchFamily="34" charset="0"/>
              </a:rPr>
              <a:t>at </a:t>
            </a:r>
            <a:r>
              <a:rPr lang="en-US" altLang="zh-CN" sz="1800" b="1" dirty="0">
                <a:latin typeface="Agency FB" panose="020B0503020202020204" pitchFamily="34" charset="0"/>
              </a:rPr>
              <a:t>the end of the class.</a:t>
            </a: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410254" y="620832"/>
            <a:ext cx="4209871" cy="1325563"/>
          </a:xfrm>
        </p:spPr>
        <p:txBody>
          <a:bodyPr/>
          <a:lstStyle/>
          <a:p>
            <a:r>
              <a:rPr lang="en-US" altLang="zh-CN" dirty="0">
                <a:latin typeface="Agency FB" panose="020B0503020202020204" pitchFamily="34" charset="0"/>
              </a:rPr>
              <a:t>Assignments</a:t>
            </a:r>
            <a:endParaRPr lang="zh-CN" altLang="en-U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8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6273083" y="840557"/>
            <a:ext cx="6041629" cy="277103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543304" y="995799"/>
            <a:ext cx="6495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gency FB" panose="020B0503020202020204" pitchFamily="34" charset="0"/>
              </a:rPr>
              <a:t>1. What can you see </a:t>
            </a:r>
            <a:r>
              <a:rPr lang="en-US" altLang="zh-CN" sz="2400" b="1" dirty="0" smtClean="0">
                <a:latin typeface="Agency FB" panose="020B0503020202020204" pitchFamily="34" charset="0"/>
              </a:rPr>
              <a:t>from the cover? </a:t>
            </a:r>
            <a:endParaRPr lang="zh-CN" altLang="zh-CN" sz="2400" b="1" dirty="0">
              <a:latin typeface="Agency FB" panose="020B0503020202020204" pitchFamily="34" charset="0"/>
            </a:endParaRPr>
          </a:p>
          <a:p>
            <a:r>
              <a:rPr lang="en-US" altLang="zh-CN" sz="2400" b="1" dirty="0">
                <a:latin typeface="Agency FB" panose="020B0503020202020204" pitchFamily="34" charset="0"/>
              </a:rPr>
              <a:t>2. What’s the title? What does it mean? </a:t>
            </a:r>
            <a:endParaRPr lang="zh-CN" altLang="zh-CN" sz="2400" b="1" dirty="0">
              <a:latin typeface="Agency FB" panose="020B0503020202020204" pitchFamily="34" charset="0"/>
            </a:endParaRPr>
          </a:p>
          <a:p>
            <a:r>
              <a:rPr lang="en-US" altLang="zh-CN" sz="2400" b="1" dirty="0">
                <a:latin typeface="Agency FB" panose="020B0503020202020204" pitchFamily="34" charset="0"/>
              </a:rPr>
              <a:t>3. Do you dare to </a:t>
            </a:r>
            <a:r>
              <a:rPr lang="en-US" altLang="zh-CN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speak out </a:t>
            </a:r>
            <a:r>
              <a:rPr lang="en-US" altLang="zh-CN" sz="2400" b="1" dirty="0">
                <a:latin typeface="Agency FB" panose="020B0503020202020204" pitchFamily="34" charset="0"/>
              </a:rPr>
              <a:t>on your problems? </a:t>
            </a:r>
            <a:endParaRPr lang="zh-CN" altLang="zh-CN" sz="2400" b="1" dirty="0">
              <a:latin typeface="Agency FB" panose="020B0503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787" y="3611592"/>
            <a:ext cx="2360465" cy="238951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0718"/>
            <a:ext cx="6169764" cy="424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85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6514110" y="720415"/>
            <a:ext cx="5515155" cy="19595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25" y="529087"/>
            <a:ext cx="4132169" cy="5607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线形标注 1(带边框和强调线) 5"/>
          <p:cNvSpPr/>
          <p:nvPr/>
        </p:nvSpPr>
        <p:spPr>
          <a:xfrm>
            <a:off x="994913" y="1023668"/>
            <a:ext cx="4905554" cy="1656272"/>
          </a:xfrm>
          <a:prstGeom prst="accentBorderCallout1">
            <a:avLst>
              <a:gd name="adj1" fmla="val 43056"/>
              <a:gd name="adj2" fmla="val 106087"/>
              <a:gd name="adj3" fmla="val 55556"/>
              <a:gd name="adj4" fmla="val 111843"/>
            </a:avLst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721143" y="861114"/>
            <a:ext cx="525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gency FB" panose="020B0503020202020204" pitchFamily="34" charset="0"/>
              </a:rPr>
              <a:t>Read the passage in the speech </a:t>
            </a:r>
            <a:r>
              <a:rPr lang="en-US" altLang="zh-CN" sz="2400" b="1" dirty="0" smtClean="0">
                <a:latin typeface="Agency FB" panose="020B0503020202020204" pitchFamily="34" charset="0"/>
              </a:rPr>
              <a:t>bubbles on </a:t>
            </a:r>
            <a:r>
              <a:rPr lang="en-US" altLang="zh-CN" sz="2400" b="1" dirty="0" smtClean="0">
                <a:latin typeface="Agency FB" panose="020B0503020202020204" pitchFamily="34" charset="0"/>
              </a:rPr>
              <a:t>pages </a:t>
            </a:r>
            <a:r>
              <a:rPr lang="en-US" altLang="zh-CN" sz="2400" b="1" dirty="0" smtClean="0">
                <a:latin typeface="Agency FB" panose="020B0503020202020204" pitchFamily="34" charset="0"/>
              </a:rPr>
              <a:t>2, 6, 10, 14 </a:t>
            </a:r>
            <a:r>
              <a:rPr lang="en-US" altLang="zh-CN" sz="2400" b="1" dirty="0">
                <a:latin typeface="Agency FB" panose="020B0503020202020204" pitchFamily="34" charset="0"/>
              </a:rPr>
              <a:t>to find out the kids’ problems and finish the task on the </a:t>
            </a:r>
            <a:r>
              <a:rPr lang="en-US" altLang="zh-CN" sz="2400" b="1" dirty="0" smtClean="0">
                <a:latin typeface="Agency FB" panose="020B0503020202020204" pitchFamily="34" charset="0"/>
              </a:rPr>
              <a:t>worksheet. </a:t>
            </a:r>
            <a:endParaRPr lang="zh-CN" altLang="zh-CN" sz="2400" b="1" dirty="0">
              <a:latin typeface="Agency FB" panose="020B0503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"/>
          <a:stretch/>
        </p:blipFill>
        <p:spPr>
          <a:xfrm>
            <a:off x="6191250" y="3143250"/>
            <a:ext cx="5788593" cy="3073450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1192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"/>
          <a:stretch/>
        </p:blipFill>
        <p:spPr>
          <a:xfrm>
            <a:off x="1475995" y="391065"/>
            <a:ext cx="9017879" cy="4382218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5" name="圆角矩形 4"/>
          <p:cNvSpPr/>
          <p:nvPr/>
        </p:nvSpPr>
        <p:spPr>
          <a:xfrm>
            <a:off x="1552977" y="5141344"/>
            <a:ext cx="8863913" cy="12422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712734" y="5346946"/>
            <a:ext cx="7058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gency FB" panose="020B0503020202020204" pitchFamily="34" charset="0"/>
              </a:rPr>
              <a:t>Choose a problem out of the four and share your opinions on it with your desk-mate. </a:t>
            </a:r>
            <a:endParaRPr lang="zh-CN" altLang="zh-CN" sz="2400" b="1" dirty="0">
              <a:latin typeface="Agency FB" panose="020B0503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45624" y="925750"/>
            <a:ext cx="5116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zh-CN" altLang="en-US" sz="4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17639" y="925750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zh-CN" altLang="en-US" sz="4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13173" y="1814378"/>
            <a:ext cx="5373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zh-CN" altLang="en-US" sz="4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70252" y="1802876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zh-CN" altLang="en-US" sz="4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34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6469811" y="404632"/>
            <a:ext cx="5515155" cy="14908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47" y="549189"/>
            <a:ext cx="4308849" cy="5847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线形标注 1(带边框和强调线) 5"/>
          <p:cNvSpPr/>
          <p:nvPr/>
        </p:nvSpPr>
        <p:spPr>
          <a:xfrm>
            <a:off x="741894" y="1967362"/>
            <a:ext cx="4905554" cy="3364302"/>
          </a:xfrm>
          <a:prstGeom prst="accentBorderCallout1">
            <a:avLst>
              <a:gd name="adj1" fmla="val 43056"/>
              <a:gd name="adj2" fmla="val 106087"/>
              <a:gd name="adj3" fmla="val 922"/>
              <a:gd name="adj4" fmla="val 116516"/>
            </a:avLst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649215" y="549888"/>
            <a:ext cx="525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gency FB" panose="020B0503020202020204" pitchFamily="34" charset="0"/>
              </a:rPr>
              <a:t>Choose one problem, read other kids’ opinions on the problem and finish the following part</a:t>
            </a:r>
            <a:r>
              <a:rPr lang="en-US" altLang="zh-CN" sz="2400" b="1" dirty="0" smtClean="0">
                <a:latin typeface="Agency FB" panose="020B0503020202020204" pitchFamily="34" charset="0"/>
              </a:rPr>
              <a:t>.</a:t>
            </a:r>
            <a:endParaRPr lang="zh-CN" altLang="zh-CN" sz="2400" b="1" dirty="0">
              <a:latin typeface="Agency FB" panose="020B0503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914" y="2389691"/>
            <a:ext cx="5621052" cy="4249234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2665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6469811" y="404631"/>
            <a:ext cx="5515155" cy="32475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726266" y="563591"/>
            <a:ext cx="5258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gency FB" panose="020B0503020202020204" pitchFamily="34" charset="0"/>
              </a:rPr>
              <a:t>1. Check your answer in </a:t>
            </a:r>
            <a:r>
              <a:rPr lang="en-US" altLang="zh-CN" sz="2400" b="1" dirty="0" smtClean="0">
                <a:latin typeface="Agency FB" panose="020B0503020202020204" pitchFamily="34" charset="0"/>
              </a:rPr>
              <a:t>groups(students </a:t>
            </a:r>
            <a:r>
              <a:rPr lang="en-US" altLang="zh-CN" sz="2400" b="1" dirty="0" smtClean="0">
                <a:latin typeface="Agency FB" panose="020B0503020202020204" pitchFamily="34" charset="0"/>
              </a:rPr>
              <a:t>who choose </a:t>
            </a:r>
            <a:r>
              <a:rPr lang="en-US" altLang="zh-CN" sz="2400" b="1" dirty="0">
                <a:latin typeface="Agency FB" panose="020B0503020202020204" pitchFamily="34" charset="0"/>
              </a:rPr>
              <a:t>the same problem make a group).</a:t>
            </a:r>
          </a:p>
          <a:p>
            <a:r>
              <a:rPr lang="en-US" altLang="zh-CN" sz="2400" b="1" dirty="0">
                <a:latin typeface="Agency FB" panose="020B0503020202020204" pitchFamily="34" charset="0"/>
              </a:rPr>
              <a:t>2. What’s your own opinion on the problem? </a:t>
            </a:r>
            <a:endParaRPr lang="zh-CN" altLang="zh-CN" sz="2400" b="1" dirty="0">
              <a:latin typeface="Agency FB" panose="020B0503020202020204" pitchFamily="34" charset="0"/>
            </a:endParaRPr>
          </a:p>
          <a:p>
            <a:r>
              <a:rPr lang="en-US" altLang="zh-CN" sz="2400" b="1" dirty="0">
                <a:latin typeface="Agency FB" panose="020B0503020202020204" pitchFamily="34" charset="0"/>
              </a:rPr>
              <a:t>3. Why do you think so? Can you think of more reasons to support your idea?</a:t>
            </a:r>
            <a:endParaRPr lang="zh-CN" altLang="zh-CN" sz="3200" b="1" dirty="0">
              <a:latin typeface="Agency FB" panose="020B0503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8" y="876300"/>
            <a:ext cx="6130506" cy="459895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63" y="3698831"/>
            <a:ext cx="5154729" cy="2100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43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6661298" y="1557730"/>
            <a:ext cx="5515155" cy="177767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789526" y="1634076"/>
            <a:ext cx="525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gency FB" panose="020B0503020202020204" pitchFamily="34" charset="0"/>
              </a:rPr>
              <a:t>Share what you know from reading and your own opinions in new </a:t>
            </a:r>
            <a:r>
              <a:rPr lang="en-US" altLang="zh-CN" sz="2400" b="1" dirty="0" smtClean="0">
                <a:latin typeface="Agency FB" panose="020B0503020202020204" pitchFamily="34" charset="0"/>
              </a:rPr>
              <a:t>groups(students </a:t>
            </a:r>
            <a:r>
              <a:rPr lang="en-US" altLang="zh-CN" sz="2400" b="1" dirty="0" smtClean="0">
                <a:latin typeface="Agency FB" panose="020B0503020202020204" pitchFamily="34" charset="0"/>
              </a:rPr>
              <a:t>who choose </a:t>
            </a:r>
            <a:r>
              <a:rPr lang="en-US" altLang="zh-CN" sz="2400" b="1" dirty="0">
                <a:latin typeface="Agency FB" panose="020B0503020202020204" pitchFamily="34" charset="0"/>
              </a:rPr>
              <a:t>different problems make a group).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1"/>
            <a:ext cx="6276975" cy="4915158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63" y="3715109"/>
            <a:ext cx="5117849" cy="2038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34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595637" y="3755192"/>
            <a:ext cx="8798943" cy="2709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50736" y="4058182"/>
            <a:ext cx="82410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gency FB" panose="020B0503020202020204" pitchFamily="34" charset="0"/>
              </a:rPr>
              <a:t>1. What problems do you have in your daily life? Can you speak them out in your group?</a:t>
            </a:r>
          </a:p>
          <a:p>
            <a:r>
              <a:rPr lang="en-US" altLang="zh-CN" sz="2400" b="1" dirty="0">
                <a:latin typeface="Agency FB" panose="020B0503020202020204" pitchFamily="34" charset="0"/>
              </a:rPr>
              <a:t>2. Which problem do your group members all want to talk about? </a:t>
            </a:r>
          </a:p>
          <a:p>
            <a:r>
              <a:rPr lang="en-US" altLang="zh-CN" sz="2400" b="1" dirty="0">
                <a:latin typeface="Agency FB" panose="020B0503020202020204" pitchFamily="34" charset="0"/>
              </a:rPr>
              <a:t>3. Do you approve </a:t>
            </a:r>
            <a:r>
              <a:rPr lang="en-US" altLang="zh-CN" sz="2400" b="1" dirty="0">
                <a:latin typeface="Agency FB" panose="020B0503020202020204" pitchFamily="34" charset="0"/>
              </a:rPr>
              <a:t>or disapprove of </a:t>
            </a:r>
            <a:r>
              <a:rPr lang="en-US" altLang="zh-CN" sz="2400" b="1" dirty="0" smtClean="0">
                <a:latin typeface="Agency FB" panose="020B0503020202020204" pitchFamily="34" charset="0"/>
              </a:rPr>
              <a:t>the </a:t>
            </a:r>
            <a:r>
              <a:rPr lang="en-US" altLang="zh-CN" sz="2400" b="1" dirty="0" smtClean="0">
                <a:latin typeface="Agency FB" panose="020B0503020202020204" pitchFamily="34" charset="0"/>
              </a:rPr>
              <a:t>idea? </a:t>
            </a:r>
            <a:r>
              <a:rPr lang="en-US" altLang="zh-CN" sz="2400" b="1" dirty="0">
                <a:latin typeface="Agency FB" panose="020B0503020202020204" pitchFamily="34" charset="0"/>
              </a:rPr>
              <a:t>What reasons do you have?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45" y="265351"/>
            <a:ext cx="8951351" cy="3260785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1532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462602" y="3786861"/>
            <a:ext cx="5481373" cy="8803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664694" y="3996222"/>
            <a:ext cx="5077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gency FB" panose="020B0503020202020204" pitchFamily="34" charset="0"/>
              </a:rPr>
              <a:t>Share your group’s ideas in class.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98" y="181478"/>
            <a:ext cx="8951351" cy="326078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3872"/>
            <a:ext cx="12192000" cy="1544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5305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295</Words>
  <Application>Microsoft Office PowerPoint</Application>
  <PresentationFormat>自定义</PresentationFormat>
  <Paragraphs>25</Paragraphs>
  <Slides>10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主题​​</vt:lpstr>
      <vt:lpstr>Kids Speak Out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Assignments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Kids Speak Out</dc:title>
  <dc:creator>angela</dc:creator>
  <cp:lastModifiedBy>fltrp</cp:lastModifiedBy>
  <cp:revision>25</cp:revision>
  <dcterms:created xsi:type="dcterms:W3CDTF">2018-09-08T01:56:07Z</dcterms:created>
  <dcterms:modified xsi:type="dcterms:W3CDTF">2019-02-18T00:19:17Z</dcterms:modified>
</cp:coreProperties>
</file>