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4" r:id="rId2"/>
    <p:sldId id="291" r:id="rId3"/>
    <p:sldId id="275" r:id="rId4"/>
    <p:sldId id="293" r:id="rId5"/>
    <p:sldId id="298" r:id="rId6"/>
    <p:sldId id="295" r:id="rId7"/>
    <p:sldId id="302" r:id="rId8"/>
    <p:sldId id="277" r:id="rId9"/>
    <p:sldId id="276" r:id="rId10"/>
    <p:sldId id="260" r:id="rId11"/>
    <p:sldId id="303" r:id="rId12"/>
  </p:sldIdLst>
  <p:sldSz cx="9144000" cy="5145088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D97"/>
    <a:srgbClr val="7A0000"/>
    <a:srgbClr val="945414"/>
    <a:srgbClr val="CA731C"/>
    <a:srgbClr val="E9A462"/>
    <a:srgbClr val="52471E"/>
    <a:srgbClr val="655725"/>
    <a:srgbClr val="AF2C6B"/>
    <a:srgbClr val="960000"/>
    <a:srgbClr val="016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0" autoAdjust="0"/>
    <p:restoredTop sz="81801" autoAdjust="0"/>
  </p:normalViewPr>
  <p:slideViewPr>
    <p:cSldViewPr snapToGrid="0">
      <p:cViewPr>
        <p:scale>
          <a:sx n="80" d="100"/>
          <a:sy n="80" d="100"/>
        </p:scale>
        <p:origin x="-1589" y="-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A5268-FB0C-450E-96E9-03F931237804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156D-592E-4B4D-8772-D689FB057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2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1. Have you ever heard of stories of </a:t>
            </a:r>
            <a:r>
              <a:rPr lang="en-US" altLang="zh-CN" dirty="0" smtClean="0"/>
              <a:t>Captain </a:t>
            </a:r>
            <a:r>
              <a:rPr lang="zh-CN" altLang="en-US" dirty="0" smtClean="0"/>
              <a:t>Kidd</a:t>
            </a:r>
            <a:r>
              <a:rPr lang="zh-CN" altLang="en-US" dirty="0"/>
              <a:t>? </a:t>
            </a:r>
          </a:p>
          <a:p>
            <a:r>
              <a:rPr lang="zh-CN" altLang="en-US" dirty="0"/>
              <a:t>2. If you could </a:t>
            </a:r>
            <a:r>
              <a:rPr lang="zh-CN" altLang="en-US" dirty="0" smtClean="0"/>
              <a:t>meet </a:t>
            </a:r>
            <a:r>
              <a:rPr lang="en-US" altLang="zh-CN" dirty="0" smtClean="0"/>
              <a:t>Captain</a:t>
            </a:r>
            <a:r>
              <a:rPr lang="zh-CN" altLang="en-US" dirty="0" smtClean="0"/>
              <a:t> </a:t>
            </a:r>
            <a:r>
              <a:rPr lang="zh-CN" altLang="en-US" dirty="0"/>
              <a:t>Kidd, what question </a:t>
            </a:r>
            <a:r>
              <a:rPr lang="zh-CN" altLang="en-US" dirty="0" smtClean="0"/>
              <a:t>w</a:t>
            </a:r>
            <a:r>
              <a:rPr lang="en-US" altLang="zh-CN" dirty="0" err="1" smtClean="0"/>
              <a:t>ould</a:t>
            </a:r>
            <a:r>
              <a:rPr lang="zh-CN" altLang="en-US" dirty="0" smtClean="0"/>
              <a:t> </a:t>
            </a:r>
            <a:r>
              <a:rPr lang="zh-CN" altLang="en-US" dirty="0"/>
              <a:t>you ask him and why?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43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1.Where and when did the story happen? (Setting)</a:t>
            </a:r>
          </a:p>
          <a:p>
            <a:r>
              <a:rPr lang="zh-CN" altLang="en-US" dirty="0"/>
              <a:t>2.Who were the characters in the story?</a:t>
            </a:r>
          </a:p>
          <a:p>
            <a:r>
              <a:rPr lang="zh-CN" altLang="en-US" dirty="0"/>
              <a:t>3.What did they do? And how did they do it? (Plot/Problem)</a:t>
            </a:r>
          </a:p>
          <a:p>
            <a:r>
              <a:rPr lang="zh-CN" altLang="en-US" dirty="0"/>
              <a:t>4.What was the outcome?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1.Where and when did the story happen? (Setting)</a:t>
            </a:r>
          </a:p>
          <a:p>
            <a:r>
              <a:rPr lang="zh-CN" altLang="en-US" dirty="0"/>
              <a:t>2.Who were the characters in the story?</a:t>
            </a:r>
          </a:p>
          <a:p>
            <a:r>
              <a:rPr lang="zh-CN" altLang="en-US" dirty="0"/>
              <a:t>3.What did they do? And how did they do it? (Plot/Problem)</a:t>
            </a:r>
          </a:p>
          <a:p>
            <a:r>
              <a:rPr lang="zh-CN" altLang="en-US" dirty="0"/>
              <a:t>4.What was the outcome?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>
                <a:sym typeface="+mn-ea"/>
              </a:rPr>
              <a:t>Captain Kidd: pirate; explore; dig; treasure; pick; shovel</a:t>
            </a:r>
            <a:endParaRPr lang="zh-CN" altLang="en-US"/>
          </a:p>
          <a:p>
            <a:r>
              <a:rPr lang="zh-CN" altLang="en-US">
                <a:sym typeface="+mn-ea"/>
              </a:rPr>
              <a:t>The Whydah: sink; search; magnetometer; digital camera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5846723" y="462037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Blur radius="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09372" y="362108"/>
            <a:ext cx="71241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400" dirty="0" smtClean="0">
                <a:solidFill>
                  <a:srgbClr val="FF0000"/>
                </a:solidFill>
              </a:rPr>
              <a:t>Pirate Treasure Dreaming</a:t>
            </a:r>
          </a:p>
          <a:p>
            <a:pPr algn="r"/>
            <a:r>
              <a:rPr lang="zh-CN" altLang="en-US" sz="4400" dirty="0" smtClean="0">
                <a:solidFill>
                  <a:srgbClr val="FF0000"/>
                </a:solidFill>
              </a:rPr>
              <a:t>搜寻海盗宝藏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3898" y="4295500"/>
            <a:ext cx="391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 smtClean="0"/>
              <a:t>选自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多维阅读第</a:t>
            </a:r>
            <a:r>
              <a:rPr lang="en-US" altLang="zh-CN" sz="2400" dirty="0" smtClean="0"/>
              <a:t>17</a:t>
            </a:r>
            <a:r>
              <a:rPr lang="zh-CN" altLang="en-US" sz="2400" dirty="0" smtClean="0"/>
              <a:t>级</a:t>
            </a:r>
            <a:r>
              <a:rPr lang="en-US" altLang="zh-CN" sz="2400" dirty="0" smtClean="0"/>
              <a:t>》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9375" y="1345539"/>
            <a:ext cx="9064625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b="0" dirty="0" smtClean="0">
                <a:latin typeface="Cambria" panose="02040503050406030204" charset="0"/>
                <a:ea typeface="宋体" panose="02010600030101010101" pitchFamily="2" charset="-122"/>
                <a:cs typeface="Cambria" panose="02040503050406030204" charset="0"/>
              </a:rPr>
              <a:t>Use the story </a:t>
            </a:r>
            <a:r>
              <a:rPr lang="en-US" sz="3600" b="0" dirty="0">
                <a:latin typeface="Cambria" panose="02040503050406030204" charset="0"/>
                <a:ea typeface="宋体" panose="02010600030101010101" pitchFamily="2" charset="-122"/>
                <a:cs typeface="Cambria" panose="02040503050406030204" charset="0"/>
              </a:rPr>
              <a:t>maps to summarize two pirates’ treasure </a:t>
            </a:r>
            <a:r>
              <a:rPr lang="en-US" sz="3600" b="0" dirty="0" smtClean="0">
                <a:latin typeface="Cambria" panose="02040503050406030204" charset="0"/>
                <a:ea typeface="宋体" panose="02010600030101010101" pitchFamily="2" charset="-122"/>
                <a:cs typeface="Cambria" panose="02040503050406030204" charset="0"/>
              </a:rPr>
              <a:t>stories.</a:t>
            </a:r>
          </a:p>
          <a:p>
            <a:pPr marL="742950" indent="-742950">
              <a:buAutoNum type="arabicPeriod"/>
            </a:pPr>
            <a:endParaRPr lang="en-US" sz="3600" b="0" dirty="0">
              <a:latin typeface="Cambria" panose="02040503050406030204" charset="0"/>
              <a:ea typeface="宋体" panose="02010600030101010101" pitchFamily="2" charset="-122"/>
              <a:cs typeface="Cambria" panose="02040503050406030204" charset="0"/>
            </a:endParaRPr>
          </a:p>
          <a:p>
            <a:pPr marL="457200" indent="-457200"/>
            <a:r>
              <a:rPr lang="en-US" sz="3600" b="0" dirty="0" smtClean="0">
                <a:latin typeface="Cambria" panose="02040503050406030204" charset="0"/>
                <a:ea typeface="宋体" panose="02010600030101010101" pitchFamily="2" charset="-122"/>
                <a:cs typeface="Cambria" panose="02040503050406030204" charset="0"/>
              </a:rPr>
              <a:t>2.    Make up </a:t>
            </a:r>
            <a:r>
              <a:rPr lang="en-US" sz="3600" b="0" dirty="0">
                <a:latin typeface="Cambria" panose="02040503050406030204" charset="0"/>
                <a:ea typeface="宋体" panose="02010600030101010101" pitchFamily="2" charset="-122"/>
                <a:cs typeface="Cambria" panose="02040503050406030204" charset="0"/>
              </a:rPr>
              <a:t>pirates’ stories. </a:t>
            </a:r>
            <a:endParaRPr lang="en-US" sz="3600" dirty="0" smtClean="0">
              <a:latin typeface="Cambria" panose="02040503050406030204" charset="0"/>
              <a:ea typeface="宋体" panose="02010600030101010101" pitchFamily="2" charset="-122"/>
              <a:cs typeface="Cambria" panose="020405030504060302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76525" y="159334"/>
            <a:ext cx="5080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4800" b="1" dirty="0">
                <a:solidFill>
                  <a:srgbClr val="00B0F0"/>
                </a:solidFill>
                <a:latin typeface="Cambria" panose="02040503050406030204" charset="0"/>
                <a:ea typeface="宋体" panose="02010600030101010101" pitchFamily="2" charset="-122"/>
                <a:cs typeface="Cambria" panose="02040503050406030204" charset="0"/>
              </a:rPr>
              <a:t>Homework</a:t>
            </a:r>
            <a:r>
              <a:rPr lang="en-US" sz="4800" b="1" dirty="0">
                <a:latin typeface="Cambria" panose="02040503050406030204" charset="0"/>
                <a:ea typeface="宋体" panose="02010600030101010101" pitchFamily="2" charset="-122"/>
                <a:cs typeface="Cambria" panose="02040503050406030204" charset="0"/>
              </a:rPr>
              <a:t> </a:t>
            </a:r>
            <a:endParaRPr lang="en-US" altLang="en-US" sz="4800" b="1" dirty="0">
              <a:latin typeface="Cambria" panose="02040503050406030204" charset="0"/>
              <a:ea typeface="宋体" panose="02010600030101010101" pitchFamily="2" charset="-122"/>
              <a:cs typeface="Cambria" panose="02040503050406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5"/>
          <p:cNvSpPr txBox="1"/>
          <p:nvPr/>
        </p:nvSpPr>
        <p:spPr>
          <a:xfrm>
            <a:off x="2364354" y="239536"/>
            <a:ext cx="5417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charset="0"/>
                <a:ea typeface="汉仪蝶语体简" panose="02010604000101010101" pitchFamily="2" charset="-122"/>
                <a:cs typeface="Cambria" panose="02040503050406030204" charset="0"/>
              </a:rP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多维阅读第17级封面函套和内文\搜寻海盗宝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" t="17666" r="8828"/>
          <a:stretch/>
        </p:blipFill>
        <p:spPr bwMode="auto">
          <a:xfrm>
            <a:off x="197413" y="162828"/>
            <a:ext cx="4265406" cy="487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40490" y="313899"/>
            <a:ext cx="403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cs typeface="Cambria" panose="02040503050406030204" charset="0"/>
                <a:sym typeface="+mn-ea"/>
              </a:rPr>
              <a:t>Observe the cover</a:t>
            </a:r>
            <a:endParaRPr lang="zh-CN" altLang="en-US" sz="3600" b="1" dirty="0" smtClean="0">
              <a:ln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9672" y="1610436"/>
            <a:ext cx="3630304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2800" dirty="0" smtClean="0"/>
              <a:t>Why do people become pirate?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800" dirty="0" smtClean="0"/>
              <a:t>Why do people look for pirate treasure?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800" dirty="0" smtClean="0"/>
              <a:t>How could they find these treasure?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219802" y="3750992"/>
            <a:ext cx="2924198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cs typeface="Cambria" panose="02040503050406030204" charset="0"/>
                <a:sym typeface="+mn-ea"/>
              </a:rPr>
              <a:t>Captain </a:t>
            </a:r>
            <a:r>
              <a:rPr lang="zh-CN" altLang="en-US" sz="36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cs typeface="Cambria" panose="02040503050406030204" charset="0"/>
                <a:sym typeface="+mn-ea"/>
              </a:rPr>
              <a:t>Kidd</a:t>
            </a:r>
            <a:endParaRPr lang="zh-CN" altLang="en-US" sz="36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pic>
        <p:nvPicPr>
          <p:cNvPr id="6" name="图片 5" descr="Kidd on the Deck of the Adventure Galley by Howard Py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87140" cy="5145088"/>
          </a:xfrm>
          <a:prstGeom prst="rect">
            <a:avLst/>
          </a:prstGeom>
        </p:spPr>
      </p:pic>
      <p:pic>
        <p:nvPicPr>
          <p:cNvPr id="7" name="图片 6" descr="Buried Treasure illustration of William Captain Kidd overseeing a treasure burial—Pyle, Howard，1853-19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0152" y="0"/>
            <a:ext cx="3278034" cy="5145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513715"/>
            <a:ext cx="4393565" cy="43580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662170" y="726867"/>
            <a:ext cx="4481830" cy="34778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133350" indent="-133350"/>
            <a:r>
              <a:rPr lang="en-US" sz="24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宋体" panose="02010600030101010101" pitchFamily="2" charset="-122"/>
                <a:cs typeface="Cambria" panose="02040503050406030204" charset="0"/>
              </a:rPr>
              <a:t>  Captain </a:t>
            </a:r>
            <a:r>
              <a:rPr 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宋体" panose="02010600030101010101" pitchFamily="2" charset="-122"/>
                <a:cs typeface="Cambria" panose="02040503050406030204" charset="0"/>
              </a:rPr>
              <a:t>Kidd</a:t>
            </a:r>
            <a:r>
              <a:rPr lang="zh-CN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宋体" panose="02010600030101010101" pitchFamily="2" charset="-122"/>
                <a:cs typeface="Cambria" panose="02040503050406030204" charset="0"/>
              </a:rPr>
              <a:t>：</a:t>
            </a:r>
            <a:endParaRPr lang="en-US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宋体" panose="02010600030101010101" pitchFamily="2" charset="-122"/>
              <a:cs typeface="Cambria" panose="02040503050406030204" charset="0"/>
            </a:endParaRPr>
          </a:p>
          <a:p>
            <a:pPr marL="133350" indent="-133350"/>
            <a:r>
              <a:rPr lang="en-US" sz="24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宋体" panose="02010600030101010101" pitchFamily="2" charset="-122"/>
                <a:cs typeface="Cambria" panose="02040503050406030204" charset="0"/>
              </a:rPr>
              <a:t>  </a:t>
            </a:r>
            <a:r>
              <a:rPr lang="en-US" sz="2800" dirty="0" smtClean="0">
                <a:ln/>
                <a:solidFill>
                  <a:schemeClr val="tx1"/>
                </a:solidFill>
                <a:ea typeface="宋体" panose="02010600030101010101" pitchFamily="2" charset="-122"/>
                <a:cs typeface="Cambria" panose="02040503050406030204" charset="0"/>
              </a:rPr>
              <a:t>William </a:t>
            </a:r>
            <a:r>
              <a:rPr lang="en-US" sz="2800" dirty="0">
                <a:ln/>
                <a:solidFill>
                  <a:schemeClr val="tx1"/>
                </a:solidFill>
                <a:ea typeface="宋体" panose="02010600030101010101" pitchFamily="2" charset="-122"/>
                <a:cs typeface="Cambria" panose="02040503050406030204" charset="0"/>
              </a:rPr>
              <a:t>Kidd, also  Captain Kidd (c.1654-23 May 1701), was a Scottish sailor who was tried and </a:t>
            </a:r>
            <a:r>
              <a:rPr lang="en-US" sz="2800" dirty="0" smtClean="0">
                <a:ln/>
                <a:solidFill>
                  <a:schemeClr val="tx1"/>
                </a:solidFill>
                <a:ea typeface="宋体" panose="02010600030101010101" pitchFamily="2" charset="-122"/>
                <a:cs typeface="Cambria" panose="02040503050406030204" charset="0"/>
              </a:rPr>
              <a:t>executed. </a:t>
            </a:r>
          </a:p>
          <a:p>
            <a:pPr marL="133350" indent="-133350"/>
            <a:r>
              <a:rPr lang="en-US" sz="2800" dirty="0" smtClean="0">
                <a:ln/>
                <a:ea typeface="宋体" panose="02010600030101010101" pitchFamily="2" charset="-122"/>
                <a:cs typeface="Cambria" panose="02040503050406030204" charset="0"/>
              </a:rPr>
              <a:t>  </a:t>
            </a:r>
            <a:r>
              <a:rPr lang="en-US" sz="2800" dirty="0" smtClean="0">
                <a:ln/>
                <a:solidFill>
                  <a:schemeClr val="tx1"/>
                </a:solidFill>
                <a:ea typeface="宋体" panose="02010600030101010101" pitchFamily="2" charset="-122"/>
                <a:cs typeface="Cambria" panose="02040503050406030204" charset="0"/>
              </a:rPr>
              <a:t>People believed </a:t>
            </a:r>
            <a:r>
              <a:rPr lang="en-US" sz="2800" dirty="0">
                <a:ln/>
                <a:solidFill>
                  <a:schemeClr val="tx1"/>
                </a:solidFill>
                <a:ea typeface="宋体" panose="02010600030101010101" pitchFamily="2" charset="-122"/>
                <a:cs typeface="Cambria" panose="02040503050406030204" charset="0"/>
              </a:rPr>
              <a:t>that Kidd had left buried treasure on Oak </a:t>
            </a:r>
            <a:r>
              <a:rPr lang="en-US" sz="2800" dirty="0" smtClean="0">
                <a:ln/>
                <a:solidFill>
                  <a:schemeClr val="tx1"/>
                </a:solidFill>
                <a:ea typeface="宋体" panose="02010600030101010101" pitchFamily="2" charset="-122"/>
                <a:cs typeface="Cambria" panose="02040503050406030204" charset="0"/>
              </a:rPr>
              <a:t>Island, </a:t>
            </a:r>
            <a:r>
              <a:rPr lang="en-US" sz="2800" dirty="0">
                <a:ln/>
                <a:solidFill>
                  <a:schemeClr val="tx1"/>
                </a:solidFill>
                <a:ea typeface="宋体" panose="02010600030101010101" pitchFamily="2" charset="-122"/>
                <a:cs typeface="Cambria" panose="02040503050406030204" charset="0"/>
              </a:rPr>
              <a:t>Nova </a:t>
            </a:r>
            <a:r>
              <a:rPr lang="en-US" sz="2800" dirty="0" smtClean="0">
                <a:ln/>
                <a:solidFill>
                  <a:schemeClr val="tx1"/>
                </a:solidFill>
                <a:ea typeface="宋体" panose="02010600030101010101" pitchFamily="2" charset="-122"/>
                <a:cs typeface="Cambria" panose="02040503050406030204" charset="0"/>
              </a:rPr>
              <a:t>Scotia.</a:t>
            </a:r>
            <a:endParaRPr lang="en-US" altLang="en-US" sz="2800" dirty="0">
              <a:ln/>
              <a:solidFill>
                <a:schemeClr val="tx1"/>
              </a:solidFill>
              <a:ea typeface="宋体" panose="02010600030101010101" pitchFamily="2" charset="-122"/>
              <a:cs typeface="Cambria" panose="02040503050406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80" y="1156335"/>
            <a:ext cx="5581015" cy="37217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401445" y="334010"/>
            <a:ext cx="7072704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en-US" sz="4000" b="1" dirty="0">
                <a:solidFill>
                  <a:srgbClr val="00B0F0"/>
                </a:solidFill>
                <a:latin typeface="Cambria" panose="02040503050406030204" charset="0"/>
                <a:ea typeface="宋体" panose="02010600030101010101" pitchFamily="2" charset="-122"/>
                <a:cs typeface="Cambria" panose="02040503050406030204" charset="0"/>
              </a:rPr>
              <a:t>Treasure Hunting Begins!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439" y="0"/>
            <a:ext cx="418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Story Map for Captain Kidd</a:t>
            </a:r>
            <a:endParaRPr lang="zh-CN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9429" y="570016"/>
            <a:ext cx="5106389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Setting (when/where):</a:t>
            </a:r>
          </a:p>
          <a:p>
            <a:endParaRPr lang="en-US" altLang="zh-CN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59429" y="1626919"/>
            <a:ext cx="509451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Characters: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59429" y="2339440"/>
            <a:ext cx="509451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What did they do? How did they do it?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1304" y="3099459"/>
            <a:ext cx="112815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Event 1</a:t>
            </a:r>
          </a:p>
          <a:p>
            <a:endParaRPr lang="zh-CN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00104" y="3075708"/>
            <a:ext cx="1223157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Event 2</a:t>
            </a:r>
          </a:p>
          <a:p>
            <a:endParaRPr lang="zh-CN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88281" y="3087585"/>
            <a:ext cx="1330035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Event 3</a:t>
            </a:r>
          </a:p>
          <a:p>
            <a:endParaRPr lang="zh-CN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5678" y="4144489"/>
            <a:ext cx="509451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Outcomes:</a:t>
            </a:r>
          </a:p>
          <a:p>
            <a:endParaRPr lang="zh-CN" altLang="en-US" sz="2400" dirty="0"/>
          </a:p>
        </p:txBody>
      </p:sp>
      <p:sp>
        <p:nvSpPr>
          <p:cNvPr id="14" name="下箭头 13"/>
          <p:cNvSpPr/>
          <p:nvPr/>
        </p:nvSpPr>
        <p:spPr>
          <a:xfrm>
            <a:off x="4275117" y="1425039"/>
            <a:ext cx="320634" cy="1662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4273136" y="2123703"/>
            <a:ext cx="320634" cy="1662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2371105" y="2869870"/>
            <a:ext cx="320634" cy="1662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4294908" y="2869869"/>
            <a:ext cx="320634" cy="1662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6076206" y="2881745"/>
            <a:ext cx="320634" cy="1662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4283032" y="3938648"/>
            <a:ext cx="320634" cy="1662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439" y="0"/>
            <a:ext cx="418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Story Map for the </a:t>
            </a:r>
            <a:r>
              <a:rPr lang="en-US" altLang="zh-CN" sz="2800" b="1" i="1" dirty="0" smtClean="0"/>
              <a:t>Whydah</a:t>
            </a:r>
            <a:endParaRPr lang="zh-CN" altLang="en-US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59429" y="570016"/>
            <a:ext cx="5106389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Setting (when/where):</a:t>
            </a:r>
          </a:p>
          <a:p>
            <a:endParaRPr lang="en-US" altLang="zh-CN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59429" y="1626919"/>
            <a:ext cx="509451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Characters:</a:t>
            </a:r>
          </a:p>
          <a:p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47554" y="2707575"/>
            <a:ext cx="5094514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What did they do? </a:t>
            </a:r>
          </a:p>
          <a:p>
            <a:r>
              <a:rPr lang="en-US" altLang="zh-CN" sz="2400" dirty="0" smtClean="0"/>
              <a:t>How did they do it?</a:t>
            </a:r>
          </a:p>
          <a:p>
            <a:r>
              <a:rPr lang="en-US" altLang="zh-CN" sz="2400" dirty="0" smtClean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35678" y="4144489"/>
            <a:ext cx="509451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Outcomes:</a:t>
            </a:r>
          </a:p>
          <a:p>
            <a:endParaRPr lang="zh-CN" altLang="en-US" sz="2400" dirty="0"/>
          </a:p>
        </p:txBody>
      </p:sp>
      <p:sp>
        <p:nvSpPr>
          <p:cNvPr id="14" name="下箭头 13"/>
          <p:cNvSpPr/>
          <p:nvPr/>
        </p:nvSpPr>
        <p:spPr>
          <a:xfrm>
            <a:off x="4275117" y="1425039"/>
            <a:ext cx="320634" cy="1662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4273137" y="2515588"/>
            <a:ext cx="320634" cy="1662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4283032" y="3938648"/>
            <a:ext cx="320634" cy="1662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73660" y="3623310"/>
            <a:ext cx="913003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Cambria" panose="02040503050406030204" charset="0"/>
                <a:cs typeface="Cambria" panose="02040503050406030204" charset="0"/>
                <a:sym typeface="+mn-ea"/>
              </a:rPr>
              <a:t>Please retell the story like this</a:t>
            </a:r>
            <a:r>
              <a:rPr lang="en-US" altLang="zh-CN" sz="2800" b="1" dirty="0">
                <a:latin typeface="Cambria" panose="02040503050406030204" charset="0"/>
                <a:cs typeface="Cambria" panose="02040503050406030204" charset="0"/>
                <a:sym typeface="+mn-ea"/>
              </a:rPr>
              <a:t>: </a:t>
            </a:r>
            <a:r>
              <a:rPr lang="zh-CN" altLang="en-US" sz="2800" b="1" dirty="0">
                <a:latin typeface="Cambria" panose="02040503050406030204" charset="0"/>
                <a:cs typeface="Cambria" panose="02040503050406030204" charset="0"/>
                <a:sym typeface="+mn-ea"/>
              </a:rPr>
              <a:t>Today we learnt two stories of pirates</a:t>
            </a:r>
            <a:r>
              <a:rPr lang="en-US" altLang="zh-CN" sz="2800" b="1" dirty="0">
                <a:latin typeface="Cambria" panose="02040503050406030204" charset="0"/>
                <a:cs typeface="Cambria" panose="02040503050406030204" charset="0"/>
                <a:sym typeface="+mn-ea"/>
              </a:rPr>
              <a:t>'</a:t>
            </a:r>
            <a:r>
              <a:rPr lang="zh-CN" altLang="en-US" sz="2800" b="1" dirty="0">
                <a:latin typeface="Cambria" panose="02040503050406030204" charset="0"/>
                <a:cs typeface="Cambria" panose="02040503050406030204" charset="0"/>
                <a:sym typeface="+mn-ea"/>
              </a:rPr>
              <a:t> treasure: one is </a:t>
            </a:r>
            <a:r>
              <a:rPr lang="zh-CN" altLang="en-US" sz="2800" b="1" dirty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not confirmed</a:t>
            </a:r>
            <a:r>
              <a:rPr lang="zh-CN" altLang="en-US" sz="2800" b="1" dirty="0">
                <a:latin typeface="Cambria" panose="02040503050406030204" charset="0"/>
                <a:cs typeface="Cambria" panose="02040503050406030204" charset="0"/>
                <a:sym typeface="+mn-ea"/>
              </a:rPr>
              <a:t> and the other is </a:t>
            </a:r>
            <a:r>
              <a:rPr lang="zh-CN" altLang="en-US" sz="2800" b="1" dirty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confirmed</a:t>
            </a:r>
            <a:r>
              <a:rPr lang="zh-CN" altLang="en-US" sz="2800" b="1" dirty="0">
                <a:latin typeface="Cambria" panose="02040503050406030204" charset="0"/>
                <a:cs typeface="Cambria" panose="02040503050406030204" charset="0"/>
                <a:sym typeface="+mn-ea"/>
              </a:rPr>
              <a:t>. The first one is about…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3"/>
          <a:stretch/>
        </p:blipFill>
        <p:spPr bwMode="auto">
          <a:xfrm>
            <a:off x="337783" y="300272"/>
            <a:ext cx="1107067" cy="310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1"/>
          <a:stretch/>
        </p:blipFill>
        <p:spPr bwMode="auto">
          <a:xfrm>
            <a:off x="1381476" y="300272"/>
            <a:ext cx="2825374" cy="310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" b="11572"/>
          <a:stretch/>
        </p:blipFill>
        <p:spPr bwMode="auto">
          <a:xfrm>
            <a:off x="5827490" y="300274"/>
            <a:ext cx="2960909" cy="310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013" b="9734"/>
          <a:stretch/>
        </p:blipFill>
        <p:spPr bwMode="auto">
          <a:xfrm>
            <a:off x="4758267" y="300272"/>
            <a:ext cx="1174733" cy="310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0" y="1344401"/>
            <a:ext cx="91440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en-US" sz="2800" b="0" dirty="0">
                <a:ln/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1.</a:t>
            </a:r>
            <a:r>
              <a:rPr lang="en-US" sz="2800" b="0" dirty="0">
                <a:ln/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en-US" sz="2800" b="0" dirty="0">
                <a:ln/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</a:t>
            </a:r>
            <a:r>
              <a:rPr lang="en-US" sz="2800" b="0" dirty="0">
                <a:ln/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aniel and his friends shouldn’t have told anyone about the treasure. Do you agree? Why?</a:t>
            </a:r>
          </a:p>
          <a:p>
            <a:pPr indent="0"/>
            <a:r>
              <a:rPr lang="en-US" sz="2800" b="0" dirty="0">
                <a:ln/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endParaRPr lang="en-US" sz="2800" b="0" dirty="0">
              <a:ln/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800" b="0" dirty="0">
                <a:ln/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</a:t>
            </a:r>
            <a:r>
              <a:rPr lang="en-US" sz="2800" b="0" dirty="0">
                <a:ln/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 If treasure hunters find any treasure, they should keep it for themselves. Do you agree? Why? </a:t>
            </a:r>
          </a:p>
          <a:p>
            <a:pPr indent="0"/>
            <a:endParaRPr lang="en-US" sz="2800" b="0" dirty="0">
              <a:ln/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800" b="0" dirty="0">
                <a:ln/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3.</a:t>
            </a:r>
            <a:r>
              <a:rPr lang="en-US" sz="2800" b="0" dirty="0">
                <a:ln/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 Treasure hunting is a waste of time and money. Do you agree? Why?</a:t>
            </a:r>
            <a:endParaRPr lang="en-US" altLang="en-US" sz="2800" b="0" dirty="0">
              <a:ln/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816" y="285006"/>
            <a:ext cx="4845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B0F0"/>
                </a:solidFill>
                <a:latin typeface="Cambria" panose="02040503050406030204" charset="0"/>
                <a:ea typeface="宋体" panose="02010600030101010101" pitchFamily="2" charset="-122"/>
                <a:cs typeface="Cambria" panose="02040503050406030204" charset="0"/>
              </a:rPr>
              <a:t>Group Discussion</a:t>
            </a:r>
            <a:endParaRPr lang="zh-CN" altLang="en-US" sz="4000" b="1" dirty="0">
              <a:solidFill>
                <a:srgbClr val="00B0F0"/>
              </a:solidFill>
              <a:latin typeface="Cambria" panose="02040503050406030204" charset="0"/>
              <a:ea typeface="宋体" panose="02010600030101010101" pitchFamily="2" charset="-122"/>
              <a:cs typeface="Cambria" panose="02040503050406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416</Words>
  <Application>Microsoft Office PowerPoint</Application>
  <PresentationFormat>自定义</PresentationFormat>
  <Paragraphs>54</Paragraphs>
  <Slides>11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生活纪念册</dc:title>
  <dc:creator>第一PPT</dc:creator>
  <cp:keywords>www.1ppt.com</cp:keywords>
  <dc:description>www.1ppt.com</dc:description>
  <cp:lastModifiedBy>fltrp</cp:lastModifiedBy>
  <cp:revision>88</cp:revision>
  <dcterms:created xsi:type="dcterms:W3CDTF">2017-01-14T09:35:00Z</dcterms:created>
  <dcterms:modified xsi:type="dcterms:W3CDTF">2019-02-18T01:49:01Z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