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3" r:id="rId8"/>
    <p:sldId id="264" r:id="rId9"/>
    <p:sldId id="265" r:id="rId10"/>
    <p:sldId id="266" r:id="rId11"/>
    <p:sldId id="267" r:id="rId12"/>
    <p:sldId id="268" r:id="rId13"/>
    <p:sldId id="269" r:id="rId14"/>
    <p:sldId id="270" r:id="rId15"/>
    <p:sldId id="271" r:id="rId16"/>
    <p:sldId id="272" r:id="rId17"/>
    <p:sldId id="273" r:id="rId18"/>
    <p:sldId id="275" r:id="rId19"/>
    <p:sldId id="274" r:id="rId20"/>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315F"/>
    <a:srgbClr val="E61E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1426" y="-5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8E91C34-BB59-4825-91EB-65B9DB2911C9}" type="datetimeFigureOut">
              <a:rPr lang="zh-CN" altLang="en-US" smtClean="0"/>
              <a:pPr/>
              <a:t>2019/1/25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A27BB9D-8A1E-436C-8630-2C3CC2BFE91B}" type="slidenum">
              <a:rPr lang="zh-CN" altLang="en-US" smtClean="0"/>
              <a:pPr/>
              <a:t>‹#›</a:t>
            </a:fld>
            <a:endParaRPr lang="zh-CN" altLang="en-US"/>
          </a:p>
        </p:txBody>
      </p:sp>
    </p:spTree>
    <p:extLst>
      <p:ext uri="{BB962C8B-B14F-4D97-AF65-F5344CB8AC3E}">
        <p14:creationId xmlns:p14="http://schemas.microsoft.com/office/powerpoint/2010/main" val="3115933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8E91C34-BB59-4825-91EB-65B9DB2911C9}" type="datetimeFigureOut">
              <a:rPr lang="zh-CN" altLang="en-US" smtClean="0"/>
              <a:pPr/>
              <a:t>2019/1/25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A27BB9D-8A1E-436C-8630-2C3CC2BFE91B}" type="slidenum">
              <a:rPr lang="zh-CN" altLang="en-US" smtClean="0"/>
              <a:pPr/>
              <a:t>‹#›</a:t>
            </a:fld>
            <a:endParaRPr lang="zh-CN" altLang="en-US"/>
          </a:p>
        </p:txBody>
      </p:sp>
    </p:spTree>
    <p:extLst>
      <p:ext uri="{BB962C8B-B14F-4D97-AF65-F5344CB8AC3E}">
        <p14:creationId xmlns:p14="http://schemas.microsoft.com/office/powerpoint/2010/main" val="3879884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8E91C34-BB59-4825-91EB-65B9DB2911C9}" type="datetimeFigureOut">
              <a:rPr lang="zh-CN" altLang="en-US" smtClean="0"/>
              <a:pPr/>
              <a:t>2019/1/25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A27BB9D-8A1E-436C-8630-2C3CC2BFE91B}" type="slidenum">
              <a:rPr lang="zh-CN" altLang="en-US" smtClean="0"/>
              <a:pPr/>
              <a:t>‹#›</a:t>
            </a:fld>
            <a:endParaRPr lang="zh-CN" altLang="en-US"/>
          </a:p>
        </p:txBody>
      </p:sp>
    </p:spTree>
    <p:extLst>
      <p:ext uri="{BB962C8B-B14F-4D97-AF65-F5344CB8AC3E}">
        <p14:creationId xmlns:p14="http://schemas.microsoft.com/office/powerpoint/2010/main" val="138063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8E91C34-BB59-4825-91EB-65B9DB2911C9}" type="datetimeFigureOut">
              <a:rPr lang="zh-CN" altLang="en-US" smtClean="0"/>
              <a:pPr/>
              <a:t>2019/1/25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A27BB9D-8A1E-436C-8630-2C3CC2BFE91B}" type="slidenum">
              <a:rPr lang="zh-CN" altLang="en-US" smtClean="0"/>
              <a:pPr/>
              <a:t>‹#›</a:t>
            </a:fld>
            <a:endParaRPr lang="zh-CN" altLang="en-US"/>
          </a:p>
        </p:txBody>
      </p:sp>
    </p:spTree>
    <p:extLst>
      <p:ext uri="{BB962C8B-B14F-4D97-AF65-F5344CB8AC3E}">
        <p14:creationId xmlns:p14="http://schemas.microsoft.com/office/powerpoint/2010/main" val="545006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8E91C34-BB59-4825-91EB-65B9DB2911C9}" type="datetimeFigureOut">
              <a:rPr lang="zh-CN" altLang="en-US" smtClean="0"/>
              <a:pPr/>
              <a:t>2019/1/25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A27BB9D-8A1E-436C-8630-2C3CC2BFE91B}" type="slidenum">
              <a:rPr lang="zh-CN" altLang="en-US" smtClean="0"/>
              <a:pPr/>
              <a:t>‹#›</a:t>
            </a:fld>
            <a:endParaRPr lang="zh-CN" altLang="en-US"/>
          </a:p>
        </p:txBody>
      </p:sp>
    </p:spTree>
    <p:extLst>
      <p:ext uri="{BB962C8B-B14F-4D97-AF65-F5344CB8AC3E}">
        <p14:creationId xmlns:p14="http://schemas.microsoft.com/office/powerpoint/2010/main" val="3880652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8E91C34-BB59-4825-91EB-65B9DB2911C9}" type="datetimeFigureOut">
              <a:rPr lang="zh-CN" altLang="en-US" smtClean="0"/>
              <a:pPr/>
              <a:t>2019/1/25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A27BB9D-8A1E-436C-8630-2C3CC2BFE91B}" type="slidenum">
              <a:rPr lang="zh-CN" altLang="en-US" smtClean="0"/>
              <a:pPr/>
              <a:t>‹#›</a:t>
            </a:fld>
            <a:endParaRPr lang="zh-CN" altLang="en-US"/>
          </a:p>
        </p:txBody>
      </p:sp>
    </p:spTree>
    <p:extLst>
      <p:ext uri="{BB962C8B-B14F-4D97-AF65-F5344CB8AC3E}">
        <p14:creationId xmlns:p14="http://schemas.microsoft.com/office/powerpoint/2010/main" val="1811491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8E91C34-BB59-4825-91EB-65B9DB2911C9}" type="datetimeFigureOut">
              <a:rPr lang="zh-CN" altLang="en-US" smtClean="0"/>
              <a:pPr/>
              <a:t>2019/1/25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A27BB9D-8A1E-436C-8630-2C3CC2BFE91B}" type="slidenum">
              <a:rPr lang="zh-CN" altLang="en-US" smtClean="0"/>
              <a:pPr/>
              <a:t>‹#›</a:t>
            </a:fld>
            <a:endParaRPr lang="zh-CN" altLang="en-US"/>
          </a:p>
        </p:txBody>
      </p:sp>
    </p:spTree>
    <p:extLst>
      <p:ext uri="{BB962C8B-B14F-4D97-AF65-F5344CB8AC3E}">
        <p14:creationId xmlns:p14="http://schemas.microsoft.com/office/powerpoint/2010/main" val="621553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8E91C34-BB59-4825-91EB-65B9DB2911C9}" type="datetimeFigureOut">
              <a:rPr lang="zh-CN" altLang="en-US" smtClean="0"/>
              <a:pPr/>
              <a:t>2019/1/25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A27BB9D-8A1E-436C-8630-2C3CC2BFE91B}" type="slidenum">
              <a:rPr lang="zh-CN" altLang="en-US" smtClean="0"/>
              <a:pPr/>
              <a:t>‹#›</a:t>
            </a:fld>
            <a:endParaRPr lang="zh-CN" altLang="en-US"/>
          </a:p>
        </p:txBody>
      </p:sp>
    </p:spTree>
    <p:extLst>
      <p:ext uri="{BB962C8B-B14F-4D97-AF65-F5344CB8AC3E}">
        <p14:creationId xmlns:p14="http://schemas.microsoft.com/office/powerpoint/2010/main" val="3068078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8E91C34-BB59-4825-91EB-65B9DB2911C9}" type="datetimeFigureOut">
              <a:rPr lang="zh-CN" altLang="en-US" smtClean="0"/>
              <a:pPr/>
              <a:t>2019/1/25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A27BB9D-8A1E-436C-8630-2C3CC2BFE91B}" type="slidenum">
              <a:rPr lang="zh-CN" altLang="en-US" smtClean="0"/>
              <a:pPr/>
              <a:t>‹#›</a:t>
            </a:fld>
            <a:endParaRPr lang="zh-CN" altLang="en-US"/>
          </a:p>
        </p:txBody>
      </p:sp>
    </p:spTree>
    <p:extLst>
      <p:ext uri="{BB962C8B-B14F-4D97-AF65-F5344CB8AC3E}">
        <p14:creationId xmlns:p14="http://schemas.microsoft.com/office/powerpoint/2010/main" val="3766531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8E91C34-BB59-4825-91EB-65B9DB2911C9}" type="datetimeFigureOut">
              <a:rPr lang="zh-CN" altLang="en-US" smtClean="0"/>
              <a:pPr/>
              <a:t>2019/1/25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A27BB9D-8A1E-436C-8630-2C3CC2BFE91B}" type="slidenum">
              <a:rPr lang="zh-CN" altLang="en-US" smtClean="0"/>
              <a:pPr/>
              <a:t>‹#›</a:t>
            </a:fld>
            <a:endParaRPr lang="zh-CN" altLang="en-US"/>
          </a:p>
        </p:txBody>
      </p:sp>
    </p:spTree>
    <p:extLst>
      <p:ext uri="{BB962C8B-B14F-4D97-AF65-F5344CB8AC3E}">
        <p14:creationId xmlns:p14="http://schemas.microsoft.com/office/powerpoint/2010/main" val="2030814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8E91C34-BB59-4825-91EB-65B9DB2911C9}" type="datetimeFigureOut">
              <a:rPr lang="zh-CN" altLang="en-US" smtClean="0"/>
              <a:pPr/>
              <a:t>2019/1/25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A27BB9D-8A1E-436C-8630-2C3CC2BFE91B}" type="slidenum">
              <a:rPr lang="zh-CN" altLang="en-US" smtClean="0"/>
              <a:pPr/>
              <a:t>‹#›</a:t>
            </a:fld>
            <a:endParaRPr lang="zh-CN" altLang="en-US"/>
          </a:p>
        </p:txBody>
      </p:sp>
    </p:spTree>
    <p:extLst>
      <p:ext uri="{BB962C8B-B14F-4D97-AF65-F5344CB8AC3E}">
        <p14:creationId xmlns:p14="http://schemas.microsoft.com/office/powerpoint/2010/main" val="1577325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E91C34-BB59-4825-91EB-65B9DB2911C9}" type="datetimeFigureOut">
              <a:rPr lang="zh-CN" altLang="en-US" smtClean="0"/>
              <a:pPr/>
              <a:t>2019/1/25</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27BB9D-8A1E-436C-8630-2C3CC2BFE91B}" type="slidenum">
              <a:rPr lang="zh-CN" altLang="en-US" smtClean="0"/>
              <a:pPr/>
              <a:t>‹#›</a:t>
            </a:fld>
            <a:endParaRPr lang="zh-CN" altLang="en-US"/>
          </a:p>
        </p:txBody>
      </p:sp>
    </p:spTree>
    <p:extLst>
      <p:ext uri="{BB962C8B-B14F-4D97-AF65-F5344CB8AC3E}">
        <p14:creationId xmlns:p14="http://schemas.microsoft.com/office/powerpoint/2010/main" val="29362521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p>
        </p:txBody>
      </p:sp>
      <p:sp>
        <p:nvSpPr>
          <p:cNvPr id="3" name="副标题 2"/>
          <p:cNvSpPr>
            <a:spLocks noGrp="1"/>
          </p:cNvSpPr>
          <p:nvPr>
            <p:ph type="subTitle" idx="1"/>
          </p:nvPr>
        </p:nvSpPr>
        <p:spPr/>
        <p:txBody>
          <a:bodyPr/>
          <a:lstStyle/>
          <a:p>
            <a:endParaRPr lang="zh-CN" altLang="en-US"/>
          </a:p>
        </p:txBody>
      </p:sp>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b="4603"/>
          <a:stretch/>
        </p:blipFill>
        <p:spPr>
          <a:xfrm>
            <a:off x="0" y="0"/>
            <a:ext cx="9144000" cy="6858000"/>
          </a:xfrm>
          <a:prstGeom prst="rect">
            <a:avLst/>
          </a:prstGeom>
        </p:spPr>
      </p:pic>
      <p:sp>
        <p:nvSpPr>
          <p:cNvPr id="5" name="矩形 4"/>
          <p:cNvSpPr/>
          <p:nvPr/>
        </p:nvSpPr>
        <p:spPr>
          <a:xfrm>
            <a:off x="-36512" y="2924944"/>
            <a:ext cx="4968552" cy="1754326"/>
          </a:xfrm>
          <a:prstGeom prst="rect">
            <a:avLst/>
          </a:prstGeom>
          <a:noFill/>
        </p:spPr>
        <p:txBody>
          <a:bodyPr wrap="none" lIns="91440" tIns="45720" rIns="91440" bIns="45720">
            <a:prstTxWarp prst="textArchUp">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zh-CN" altLang="en-US" sz="5400" b="1" cap="none" spc="0" dirty="0">
                <a:ln w="11430"/>
                <a:solidFill>
                  <a:srgbClr val="FFFF00"/>
                </a:solidFill>
                <a:effectLst>
                  <a:outerShdw blurRad="80000" dist="40000" dir="5040000" algn="tl">
                    <a:srgbClr val="000000">
                      <a:alpha val="30000"/>
                    </a:srgbClr>
                  </a:outerShdw>
                </a:effectLst>
              </a:rPr>
              <a:t>多维阅读</a:t>
            </a:r>
            <a:endParaRPr lang="en-US" altLang="zh-CN" sz="5400" b="1" cap="none" spc="0" dirty="0">
              <a:ln w="11430"/>
              <a:solidFill>
                <a:srgbClr val="FFFF00"/>
              </a:solidFill>
              <a:effectLst>
                <a:outerShdw blurRad="80000" dist="40000" dir="5040000" algn="tl">
                  <a:srgbClr val="000000">
                    <a:alpha val="30000"/>
                  </a:srgbClr>
                </a:outerShdw>
              </a:effectLst>
            </a:endParaRPr>
          </a:p>
          <a:p>
            <a:pPr algn="ctr"/>
            <a:r>
              <a:rPr lang="zh-CN" altLang="en-US" sz="5400" b="1" dirty="0">
                <a:ln w="11430"/>
                <a:solidFill>
                  <a:srgbClr val="FFFF00"/>
                </a:solidFill>
                <a:effectLst>
                  <a:outerShdw blurRad="80000" dist="40000" dir="5040000" algn="tl">
                    <a:srgbClr val="000000">
                      <a:alpha val="30000"/>
                    </a:srgbClr>
                  </a:outerShdw>
                </a:effectLst>
              </a:rPr>
              <a:t>第</a:t>
            </a:r>
            <a:r>
              <a:rPr lang="en-US" altLang="zh-CN" sz="5400" b="1" dirty="0">
                <a:ln w="11430"/>
                <a:solidFill>
                  <a:srgbClr val="FFFF00"/>
                </a:solidFill>
                <a:effectLst>
                  <a:outerShdw blurRad="80000" dist="40000" dir="5040000" algn="tl">
                    <a:srgbClr val="000000">
                      <a:alpha val="30000"/>
                    </a:srgbClr>
                  </a:outerShdw>
                </a:effectLst>
              </a:rPr>
              <a:t>15</a:t>
            </a:r>
            <a:r>
              <a:rPr lang="zh-CN" altLang="en-US" sz="5400" b="1" dirty="0">
                <a:ln w="11430"/>
                <a:solidFill>
                  <a:srgbClr val="FFFF00"/>
                </a:solidFill>
                <a:effectLst>
                  <a:outerShdw blurRad="80000" dist="40000" dir="5040000" algn="tl">
                    <a:srgbClr val="000000">
                      <a:alpha val="30000"/>
                    </a:srgbClr>
                  </a:outerShdw>
                </a:effectLst>
              </a:rPr>
              <a:t>级</a:t>
            </a:r>
            <a:endParaRPr lang="zh-CN" altLang="en-US" sz="5400" b="1" cap="none" spc="0" dirty="0">
              <a:ln w="11430"/>
              <a:solidFill>
                <a:srgbClr val="FFFF00"/>
              </a:solidFill>
              <a:effectLst>
                <a:outerShdw blurRad="80000" dist="40000" dir="5040000" algn="tl">
                  <a:srgbClr val="000000">
                    <a:alpha val="30000"/>
                  </a:srgbClr>
                </a:outerShdw>
              </a:effectLst>
            </a:endParaRPr>
          </a:p>
        </p:txBody>
      </p:sp>
      <p:sp>
        <p:nvSpPr>
          <p:cNvPr id="8" name="矩形 7"/>
          <p:cNvSpPr/>
          <p:nvPr/>
        </p:nvSpPr>
        <p:spPr>
          <a:xfrm>
            <a:off x="2537627" y="4293096"/>
            <a:ext cx="4068743" cy="923330"/>
          </a:xfrm>
          <a:prstGeom prst="rect">
            <a:avLst/>
          </a:prstGeom>
          <a:noFill/>
        </p:spPr>
        <p:txBody>
          <a:bodyPr wrap="none" lIns="91440" tIns="45720" rIns="91440" bIns="45720">
            <a:spAutoFit/>
          </a:bodyPr>
          <a:lstStyle/>
          <a:p>
            <a:pPr algn="ctr"/>
            <a:r>
              <a:rPr lang="en-US" altLang="zh-CN"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lumMod val="75000"/>
                  </a:schemeClr>
                </a:solidFill>
                <a:effectLst>
                  <a:outerShdw blurRad="50800" dist="40000" dir="5400000" algn="tl" rotWithShape="0">
                    <a:srgbClr val="000000">
                      <a:shade val="5000"/>
                      <a:satMod val="120000"/>
                      <a:alpha val="33000"/>
                    </a:srgbClr>
                  </a:outerShdw>
                </a:effectLst>
              </a:rPr>
              <a:t>One of a Kind</a:t>
            </a:r>
            <a:endParaRPr lang="zh-CN" altLang="en-U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lumMod val="75000"/>
                </a:schemeClr>
              </a:solidFill>
              <a:effectLst>
                <a:outerShdw blurRad="50800" dist="40000" dir="5400000" algn="tl" rotWithShape="0">
                  <a:srgbClr val="000000">
                    <a:shade val="5000"/>
                    <a:satMod val="120000"/>
                    <a:alpha val="33000"/>
                  </a:srgbClr>
                </a:outerShdw>
              </a:effectLst>
            </a:endParaRPr>
          </a:p>
        </p:txBody>
      </p:sp>
    </p:spTree>
    <p:extLst>
      <p:ext uri="{BB962C8B-B14F-4D97-AF65-F5344CB8AC3E}">
        <p14:creationId xmlns:p14="http://schemas.microsoft.com/office/powerpoint/2010/main" val="682055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内容占位符 2"/>
          <p:cNvSpPr txBox="1">
            <a:spLocks/>
          </p:cNvSpPr>
          <p:nvPr/>
        </p:nvSpPr>
        <p:spPr>
          <a:xfrm>
            <a:off x="539552" y="2585864"/>
            <a:ext cx="3781198" cy="336341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altLang="zh-CN" sz="2800" b="1" dirty="0">
                <a:solidFill>
                  <a:srgbClr val="0070C0"/>
                </a:solidFill>
                <a:latin typeface="Times New Roman" panose="02020603050405020304" pitchFamily="18" charset="0"/>
                <a:cs typeface="Times New Roman" panose="02020603050405020304" pitchFamily="18" charset="0"/>
              </a:rPr>
              <a:t>1. Where was he taken? Why?</a:t>
            </a:r>
          </a:p>
          <a:p>
            <a:pPr algn="l"/>
            <a:r>
              <a:rPr lang="en-US" altLang="zh-CN" sz="2800" b="1" dirty="0">
                <a:solidFill>
                  <a:srgbClr val="0070C0"/>
                </a:solidFill>
                <a:latin typeface="Times New Roman" panose="02020603050405020304" pitchFamily="18" charset="0"/>
                <a:cs typeface="Times New Roman" panose="02020603050405020304" pitchFamily="18" charset="0"/>
              </a:rPr>
              <a:t>2. </a:t>
            </a:r>
            <a:r>
              <a:rPr lang="en-US" altLang="zh-CN" sz="2800" b="1" dirty="0" smtClean="0">
                <a:solidFill>
                  <a:srgbClr val="0070C0"/>
                </a:solidFill>
                <a:latin typeface="Times New Roman" panose="02020603050405020304" pitchFamily="18" charset="0"/>
                <a:cs typeface="Times New Roman" panose="02020603050405020304" pitchFamily="18" charset="0"/>
              </a:rPr>
              <a:t>What do you think made some animals become extinct?</a:t>
            </a:r>
            <a:endParaRPr lang="en-US" altLang="zh-CN" sz="2800" b="1" dirty="0">
              <a:solidFill>
                <a:srgbClr val="0070C0"/>
              </a:solidFill>
              <a:latin typeface="Times New Roman" panose="02020603050405020304" pitchFamily="18" charset="0"/>
              <a:cs typeface="Times New Roman" panose="02020603050405020304" pitchFamily="18" charset="0"/>
            </a:endParaRPr>
          </a:p>
        </p:txBody>
      </p:sp>
      <p:sp>
        <p:nvSpPr>
          <p:cNvPr id="3" name="矩形 2"/>
          <p:cNvSpPr/>
          <p:nvPr/>
        </p:nvSpPr>
        <p:spPr>
          <a:xfrm>
            <a:off x="399903" y="476672"/>
            <a:ext cx="8344207" cy="830997"/>
          </a:xfrm>
          <a:prstGeom prst="rect">
            <a:avLst/>
          </a:prstGeom>
          <a:noFill/>
          <a:scene3d>
            <a:camera prst="orthographicFront"/>
            <a:lightRig rig="threePt" dir="t"/>
          </a:scene3d>
          <a:sp3d>
            <a:bevelT prst="relaxedInset"/>
          </a:sp3d>
        </p:spPr>
        <p:txBody>
          <a:bodyPr wrap="none" lIns="91440" tIns="45720" rIns="91440" bIns="45720">
            <a:spAutoFit/>
          </a:bodyPr>
          <a:lstStyle/>
          <a:p>
            <a:pPr algn="ctr"/>
            <a:r>
              <a:rPr lang="en-US" altLang="zh-CN" sz="4800" b="1" cap="none" spc="0" dirty="0">
                <a:ln w="10541" cmpd="sng">
                  <a:solidFill>
                    <a:schemeClr val="accent1">
                      <a:shade val="88000"/>
                      <a:satMod val="110000"/>
                    </a:schemeClr>
                  </a:solidFill>
                  <a:prstDash val="solid"/>
                </a:ln>
                <a:effectLst>
                  <a:glow rad="228600">
                    <a:schemeClr val="accent5">
                      <a:satMod val="175000"/>
                      <a:alpha val="40000"/>
                    </a:schemeClr>
                  </a:glow>
                </a:effectLst>
              </a:rPr>
              <a:t>Read and answer the questions.</a:t>
            </a:r>
            <a:endParaRPr lang="zh-CN" altLang="en-US" sz="4800" b="1" cap="none" spc="0" dirty="0">
              <a:ln w="10541" cmpd="sng">
                <a:solidFill>
                  <a:schemeClr val="accent1">
                    <a:shade val="88000"/>
                    <a:satMod val="110000"/>
                  </a:schemeClr>
                </a:solidFill>
                <a:prstDash val="solid"/>
              </a:ln>
              <a:effectLst>
                <a:glow rad="228600">
                  <a:schemeClr val="accent5">
                    <a:satMod val="175000"/>
                    <a:alpha val="40000"/>
                  </a:schemeClr>
                </a:glow>
              </a:effectLst>
            </a:endParaRPr>
          </a:p>
        </p:txBody>
      </p:sp>
      <p:sp>
        <p:nvSpPr>
          <p:cNvPr id="4" name="矩形 3"/>
          <p:cNvSpPr/>
          <p:nvPr/>
        </p:nvSpPr>
        <p:spPr>
          <a:xfrm>
            <a:off x="422981" y="1412776"/>
            <a:ext cx="2605778" cy="584775"/>
          </a:xfrm>
          <a:prstGeom prst="rect">
            <a:avLst/>
          </a:prstGeom>
          <a:solidFill>
            <a:srgbClr val="FFC000"/>
          </a:solidFill>
        </p:spPr>
        <p:txBody>
          <a:bodyPr wrap="none">
            <a:spAutoFit/>
          </a:bodyPr>
          <a:lstStyle/>
          <a:p>
            <a:r>
              <a:rPr lang="en-US" altLang="zh-CN" sz="3200" b="1" dirty="0">
                <a:latin typeface="Times New Roman" panose="02020603050405020304" pitchFamily="18" charset="0"/>
                <a:cs typeface="Times New Roman" panose="02020603050405020304" pitchFamily="18" charset="0"/>
              </a:rPr>
              <a:t>Gone Forever</a:t>
            </a:r>
            <a:endParaRPr lang="zh-CN" altLang="zh-CN" sz="3200" dirty="0">
              <a:latin typeface="Times New Roman" panose="02020603050405020304" pitchFamily="18" charset="0"/>
              <a:cs typeface="Times New Roman" panose="02020603050405020304" pitchFamily="18"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72006" y="2098179"/>
            <a:ext cx="4172104" cy="425306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952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内容占位符 2"/>
          <p:cNvSpPr txBox="1">
            <a:spLocks/>
          </p:cNvSpPr>
          <p:nvPr/>
        </p:nvSpPr>
        <p:spPr>
          <a:xfrm>
            <a:off x="539552" y="2060848"/>
            <a:ext cx="7056784" cy="336341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altLang="zh-CN" sz="2800" b="1" dirty="0">
                <a:solidFill>
                  <a:srgbClr val="0070C0"/>
                </a:solidFill>
                <a:latin typeface="Times New Roman" panose="02020603050405020304" pitchFamily="18" charset="0"/>
                <a:cs typeface="Times New Roman" panose="02020603050405020304" pitchFamily="18" charset="0"/>
              </a:rPr>
              <a:t>1. Where was he taken? Why?</a:t>
            </a:r>
          </a:p>
        </p:txBody>
      </p:sp>
      <p:sp>
        <p:nvSpPr>
          <p:cNvPr id="3" name="矩形 2"/>
          <p:cNvSpPr/>
          <p:nvPr/>
        </p:nvSpPr>
        <p:spPr>
          <a:xfrm>
            <a:off x="399903" y="476672"/>
            <a:ext cx="8344207" cy="830997"/>
          </a:xfrm>
          <a:prstGeom prst="rect">
            <a:avLst/>
          </a:prstGeom>
          <a:noFill/>
          <a:scene3d>
            <a:camera prst="orthographicFront"/>
            <a:lightRig rig="threePt" dir="t"/>
          </a:scene3d>
          <a:sp3d>
            <a:bevelT prst="relaxedInset"/>
          </a:sp3d>
        </p:spPr>
        <p:txBody>
          <a:bodyPr wrap="none" lIns="91440" tIns="45720" rIns="91440" bIns="45720">
            <a:spAutoFit/>
          </a:bodyPr>
          <a:lstStyle/>
          <a:p>
            <a:pPr algn="ctr"/>
            <a:r>
              <a:rPr lang="en-US" altLang="zh-CN" sz="4800" b="1" cap="none" spc="0" dirty="0">
                <a:ln w="10541" cmpd="sng">
                  <a:solidFill>
                    <a:schemeClr val="accent1">
                      <a:shade val="88000"/>
                      <a:satMod val="110000"/>
                    </a:schemeClr>
                  </a:solidFill>
                  <a:prstDash val="solid"/>
                </a:ln>
                <a:effectLst>
                  <a:glow rad="228600">
                    <a:schemeClr val="accent5">
                      <a:satMod val="175000"/>
                      <a:alpha val="40000"/>
                    </a:schemeClr>
                  </a:glow>
                </a:effectLst>
              </a:rPr>
              <a:t>Read and answer the questions.</a:t>
            </a:r>
            <a:endParaRPr lang="zh-CN" altLang="en-US" sz="4800" b="1" cap="none" spc="0" dirty="0">
              <a:ln w="10541" cmpd="sng">
                <a:solidFill>
                  <a:schemeClr val="accent1">
                    <a:shade val="88000"/>
                    <a:satMod val="110000"/>
                  </a:schemeClr>
                </a:solidFill>
                <a:prstDash val="solid"/>
              </a:ln>
              <a:effectLst>
                <a:glow rad="228600">
                  <a:schemeClr val="accent5">
                    <a:satMod val="175000"/>
                    <a:alpha val="40000"/>
                  </a:schemeClr>
                </a:glow>
              </a:effectLst>
            </a:endParaRPr>
          </a:p>
        </p:txBody>
      </p:sp>
      <p:sp>
        <p:nvSpPr>
          <p:cNvPr id="4" name="矩形 3"/>
          <p:cNvSpPr/>
          <p:nvPr/>
        </p:nvSpPr>
        <p:spPr>
          <a:xfrm>
            <a:off x="422981" y="1412776"/>
            <a:ext cx="2605778" cy="584775"/>
          </a:xfrm>
          <a:prstGeom prst="rect">
            <a:avLst/>
          </a:prstGeom>
          <a:solidFill>
            <a:srgbClr val="FFC000"/>
          </a:solidFill>
        </p:spPr>
        <p:txBody>
          <a:bodyPr wrap="none">
            <a:spAutoFit/>
          </a:bodyPr>
          <a:lstStyle/>
          <a:p>
            <a:r>
              <a:rPr lang="en-US" altLang="zh-CN" sz="3200" b="1" dirty="0">
                <a:latin typeface="Times New Roman" panose="02020603050405020304" pitchFamily="18" charset="0"/>
                <a:cs typeface="Times New Roman" panose="02020603050405020304" pitchFamily="18" charset="0"/>
              </a:rPr>
              <a:t>Gone Forever</a:t>
            </a:r>
            <a:endParaRPr lang="zh-CN" altLang="zh-CN" sz="3200" dirty="0">
              <a:latin typeface="Times New Roman" panose="02020603050405020304" pitchFamily="18" charset="0"/>
              <a:cs typeface="Times New Roman" panose="02020603050405020304" pitchFamily="18"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357686" y="2571744"/>
            <a:ext cx="3289723" cy="3895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57224" y="2571744"/>
            <a:ext cx="3541864" cy="3885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6890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内容占位符 2"/>
          <p:cNvSpPr txBox="1">
            <a:spLocks/>
          </p:cNvSpPr>
          <p:nvPr/>
        </p:nvSpPr>
        <p:spPr>
          <a:xfrm>
            <a:off x="539552" y="2132856"/>
            <a:ext cx="3460944" cy="336341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altLang="zh-CN" sz="2800" b="1" dirty="0">
                <a:solidFill>
                  <a:srgbClr val="0070C0"/>
                </a:solidFill>
                <a:latin typeface="Times New Roman" panose="02020603050405020304" pitchFamily="18" charset="0"/>
                <a:cs typeface="Times New Roman" panose="02020603050405020304" pitchFamily="18" charset="0"/>
              </a:rPr>
              <a:t>2. </a:t>
            </a:r>
            <a:r>
              <a:rPr lang="en-US" altLang="zh-CN" sz="2800" b="1" dirty="0" smtClean="0">
                <a:solidFill>
                  <a:srgbClr val="0070C0"/>
                </a:solidFill>
                <a:latin typeface="Times New Roman" panose="02020603050405020304" pitchFamily="18" charset="0"/>
                <a:cs typeface="Times New Roman" panose="02020603050405020304" pitchFamily="18" charset="0"/>
              </a:rPr>
              <a:t>What do you think</a:t>
            </a:r>
          </a:p>
          <a:p>
            <a:pPr algn="l"/>
            <a:r>
              <a:rPr lang="en-US" altLang="zh-CN" sz="2800" b="1" dirty="0" smtClean="0">
                <a:solidFill>
                  <a:srgbClr val="0070C0"/>
                </a:solidFill>
                <a:latin typeface="Times New Roman" panose="02020603050405020304" pitchFamily="18" charset="0"/>
                <a:cs typeface="Times New Roman" panose="02020603050405020304" pitchFamily="18" charset="0"/>
              </a:rPr>
              <a:t>made some animals </a:t>
            </a:r>
          </a:p>
          <a:p>
            <a:pPr algn="l"/>
            <a:r>
              <a:rPr lang="en-US" altLang="zh-CN" sz="2800" b="1" dirty="0" smtClean="0">
                <a:solidFill>
                  <a:srgbClr val="0070C0"/>
                </a:solidFill>
                <a:latin typeface="Times New Roman" panose="02020603050405020304" pitchFamily="18" charset="0"/>
                <a:cs typeface="Times New Roman" panose="02020603050405020304" pitchFamily="18" charset="0"/>
              </a:rPr>
              <a:t>become extinct?</a:t>
            </a:r>
            <a:endParaRPr lang="en-US" altLang="zh-CN" sz="2800" b="1" dirty="0">
              <a:solidFill>
                <a:srgbClr val="0070C0"/>
              </a:solidFill>
              <a:latin typeface="Times New Roman" panose="02020603050405020304" pitchFamily="18" charset="0"/>
              <a:cs typeface="Times New Roman" panose="02020603050405020304" pitchFamily="18" charset="0"/>
            </a:endParaRPr>
          </a:p>
        </p:txBody>
      </p:sp>
      <p:sp>
        <p:nvSpPr>
          <p:cNvPr id="3" name="矩形 2"/>
          <p:cNvSpPr/>
          <p:nvPr/>
        </p:nvSpPr>
        <p:spPr>
          <a:xfrm>
            <a:off x="399903" y="476672"/>
            <a:ext cx="8344207" cy="830997"/>
          </a:xfrm>
          <a:prstGeom prst="rect">
            <a:avLst/>
          </a:prstGeom>
          <a:noFill/>
          <a:scene3d>
            <a:camera prst="orthographicFront"/>
            <a:lightRig rig="threePt" dir="t"/>
          </a:scene3d>
          <a:sp3d>
            <a:bevelT prst="relaxedInset"/>
          </a:sp3d>
        </p:spPr>
        <p:txBody>
          <a:bodyPr wrap="none" lIns="91440" tIns="45720" rIns="91440" bIns="45720">
            <a:spAutoFit/>
          </a:bodyPr>
          <a:lstStyle/>
          <a:p>
            <a:pPr algn="ctr"/>
            <a:r>
              <a:rPr lang="en-US" altLang="zh-CN" sz="4800" b="1" cap="none" spc="0" dirty="0">
                <a:ln w="10541" cmpd="sng">
                  <a:solidFill>
                    <a:schemeClr val="accent1">
                      <a:shade val="88000"/>
                      <a:satMod val="110000"/>
                    </a:schemeClr>
                  </a:solidFill>
                  <a:prstDash val="solid"/>
                </a:ln>
                <a:effectLst>
                  <a:glow rad="228600">
                    <a:schemeClr val="accent5">
                      <a:satMod val="175000"/>
                      <a:alpha val="40000"/>
                    </a:schemeClr>
                  </a:glow>
                </a:effectLst>
              </a:rPr>
              <a:t>Read and answer the questions.</a:t>
            </a:r>
            <a:endParaRPr lang="zh-CN" altLang="en-US" sz="4800" b="1" cap="none" spc="0" dirty="0">
              <a:ln w="10541" cmpd="sng">
                <a:solidFill>
                  <a:schemeClr val="accent1">
                    <a:shade val="88000"/>
                    <a:satMod val="110000"/>
                  </a:schemeClr>
                </a:solidFill>
                <a:prstDash val="solid"/>
              </a:ln>
              <a:effectLst>
                <a:glow rad="228600">
                  <a:schemeClr val="accent5">
                    <a:satMod val="175000"/>
                    <a:alpha val="40000"/>
                  </a:schemeClr>
                </a:glow>
              </a:effectLst>
            </a:endParaRPr>
          </a:p>
        </p:txBody>
      </p:sp>
      <p:sp>
        <p:nvSpPr>
          <p:cNvPr id="4" name="矩形 3"/>
          <p:cNvSpPr/>
          <p:nvPr/>
        </p:nvSpPr>
        <p:spPr>
          <a:xfrm>
            <a:off x="422981" y="1412776"/>
            <a:ext cx="2605778" cy="584775"/>
          </a:xfrm>
          <a:prstGeom prst="rect">
            <a:avLst/>
          </a:prstGeom>
          <a:solidFill>
            <a:srgbClr val="FFC000"/>
          </a:solidFill>
        </p:spPr>
        <p:txBody>
          <a:bodyPr wrap="none">
            <a:spAutoFit/>
          </a:bodyPr>
          <a:lstStyle/>
          <a:p>
            <a:r>
              <a:rPr lang="en-US" altLang="zh-CN" sz="3200" b="1" dirty="0">
                <a:latin typeface="Times New Roman" panose="02020603050405020304" pitchFamily="18" charset="0"/>
                <a:cs typeface="Times New Roman" panose="02020603050405020304" pitchFamily="18" charset="0"/>
              </a:rPr>
              <a:t>Gone Forever</a:t>
            </a:r>
            <a:endParaRPr lang="zh-CN" altLang="zh-CN" sz="3200" dirty="0">
              <a:latin typeface="Times New Roman" panose="02020603050405020304" pitchFamily="18" charset="0"/>
              <a:cs typeface="Times New Roman" panose="02020603050405020304" pitchFamily="18" charset="0"/>
            </a:endParaRP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0325"/>
          <a:stretch/>
        </p:blipFill>
        <p:spPr bwMode="auto">
          <a:xfrm>
            <a:off x="4572000" y="2071678"/>
            <a:ext cx="3571900" cy="3974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0019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349896"/>
            <a:ext cx="9144000" cy="1647056"/>
          </a:xfrm>
        </p:spPr>
        <p:txBody>
          <a:bodyPr>
            <a:normAutofit fontScale="90000"/>
          </a:bodyPr>
          <a:lstStyle/>
          <a:p>
            <a:r>
              <a:rPr lang="en-US" altLang="zh-CN" sz="3200" b="1" dirty="0" smtClean="0">
                <a:latin typeface="Times New Roman" panose="02020603050405020304" pitchFamily="18" charset="0"/>
                <a:cs typeface="Times New Roman" panose="02020603050405020304" pitchFamily="18" charset="0"/>
              </a:rPr>
              <a:t>1. Complete </a:t>
            </a:r>
            <a:r>
              <a:rPr lang="en-US" altLang="zh-CN" sz="3200" b="1" dirty="0">
                <a:latin typeface="Times New Roman" panose="02020603050405020304" pitchFamily="18" charset="0"/>
                <a:cs typeface="Times New Roman" panose="02020603050405020304" pitchFamily="18" charset="0"/>
              </a:rPr>
              <a:t>the chart.</a:t>
            </a:r>
            <a:br>
              <a:rPr lang="en-US" altLang="zh-CN" sz="3200" b="1" dirty="0">
                <a:latin typeface="Times New Roman" panose="02020603050405020304" pitchFamily="18" charset="0"/>
                <a:cs typeface="Times New Roman" panose="02020603050405020304" pitchFamily="18" charset="0"/>
              </a:rPr>
            </a:br>
            <a:r>
              <a:rPr lang="en-US" altLang="zh-CN" sz="3200" b="1" dirty="0">
                <a:latin typeface="Times New Roman" panose="02020603050405020304" pitchFamily="18" charset="0"/>
                <a:cs typeface="Times New Roman" panose="02020603050405020304" pitchFamily="18" charset="0"/>
              </a:rPr>
              <a:t> </a:t>
            </a:r>
            <a:br>
              <a:rPr lang="en-US" altLang="zh-CN" sz="3200" b="1" dirty="0">
                <a:latin typeface="Times New Roman" panose="02020603050405020304" pitchFamily="18" charset="0"/>
                <a:cs typeface="Times New Roman" panose="02020603050405020304" pitchFamily="18" charset="0"/>
              </a:rPr>
            </a:br>
            <a:r>
              <a:rPr lang="en-US" altLang="zh-CN" sz="3200" b="1" dirty="0">
                <a:latin typeface="Times New Roman" panose="02020603050405020304" pitchFamily="18" charset="0"/>
                <a:cs typeface="Times New Roman" panose="02020603050405020304" pitchFamily="18" charset="0"/>
              </a:rPr>
              <a:t>What happened to </a:t>
            </a:r>
            <a:r>
              <a:rPr lang="en-US" altLang="zh-CN" sz="3200" b="1" dirty="0" smtClean="0">
                <a:latin typeface="Times New Roman" panose="02020603050405020304" pitchFamily="18" charset="0"/>
                <a:cs typeface="Times New Roman" panose="02020603050405020304" pitchFamily="18" charset="0"/>
              </a:rPr>
              <a:t>the giant </a:t>
            </a:r>
            <a:r>
              <a:rPr lang="en-US" altLang="zh-CN" sz="3200" b="1" dirty="0">
                <a:latin typeface="Times New Roman" panose="02020603050405020304" pitchFamily="18" charset="0"/>
                <a:cs typeface="Times New Roman" panose="02020603050405020304" pitchFamily="18" charset="0"/>
              </a:rPr>
              <a:t>tortoises on </a:t>
            </a:r>
            <a:r>
              <a:rPr lang="en-US" altLang="zh-CN" sz="3200" b="1" dirty="0" err="1">
                <a:latin typeface="Times New Roman" panose="02020603050405020304" pitchFamily="18" charset="0"/>
                <a:cs typeface="Times New Roman" panose="02020603050405020304" pitchFamily="18" charset="0"/>
              </a:rPr>
              <a:t>Pinta</a:t>
            </a:r>
            <a:r>
              <a:rPr lang="en-US" altLang="zh-CN" sz="3200" b="1" dirty="0">
                <a:latin typeface="Times New Roman" panose="02020603050405020304" pitchFamily="18" charset="0"/>
                <a:cs typeface="Times New Roman" panose="02020603050405020304" pitchFamily="18" charset="0"/>
              </a:rPr>
              <a:t> Island?</a:t>
            </a:r>
            <a:endParaRPr lang="zh-CN" altLang="en-US" sz="3200" b="1" dirty="0">
              <a:latin typeface="Times New Roman" panose="02020603050405020304" pitchFamily="18" charset="0"/>
              <a:cs typeface="Times New Roman" panose="02020603050405020304" pitchFamily="18" charset="0"/>
            </a:endParaRPr>
          </a:p>
        </p:txBody>
      </p:sp>
      <p:cxnSp>
        <p:nvCxnSpPr>
          <p:cNvPr id="12" name="直接箭头连接符 11"/>
          <p:cNvCxnSpPr/>
          <p:nvPr/>
        </p:nvCxnSpPr>
        <p:spPr>
          <a:xfrm>
            <a:off x="323528" y="4581128"/>
            <a:ext cx="8568952"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1259632" y="3356992"/>
            <a:ext cx="0" cy="122413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3203848" y="3356992"/>
            <a:ext cx="0" cy="122413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5220072" y="3356992"/>
            <a:ext cx="0" cy="122413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7452320" y="3356992"/>
            <a:ext cx="0" cy="1224136"/>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2922904" y="260648"/>
            <a:ext cx="3298212" cy="830997"/>
          </a:xfrm>
          <a:prstGeom prst="rect">
            <a:avLst/>
          </a:prstGeom>
          <a:noFill/>
          <a:scene3d>
            <a:camera prst="orthographicFront"/>
            <a:lightRig rig="threePt" dir="t"/>
          </a:scene3d>
          <a:sp3d>
            <a:bevelT prst="relaxedInset"/>
          </a:sp3d>
        </p:spPr>
        <p:txBody>
          <a:bodyPr wrap="none" lIns="91440" tIns="45720" rIns="91440" bIns="45720">
            <a:spAutoFit/>
          </a:bodyPr>
          <a:lstStyle/>
          <a:p>
            <a:pPr algn="ctr"/>
            <a:r>
              <a:rPr lang="en-US" altLang="zh-CN" sz="4800" b="1" cap="none" spc="0" dirty="0">
                <a:ln w="10541" cmpd="sng">
                  <a:solidFill>
                    <a:schemeClr val="accent1">
                      <a:shade val="88000"/>
                      <a:satMod val="110000"/>
                    </a:schemeClr>
                  </a:solidFill>
                  <a:prstDash val="solid"/>
                </a:ln>
                <a:effectLst>
                  <a:glow rad="228600">
                    <a:schemeClr val="accent5">
                      <a:satMod val="175000"/>
                      <a:alpha val="40000"/>
                    </a:schemeClr>
                  </a:glow>
                </a:effectLst>
              </a:rPr>
              <a:t>Group Work</a:t>
            </a:r>
            <a:endParaRPr lang="zh-CN" altLang="en-US" sz="4800" b="1" cap="none" spc="0" dirty="0">
              <a:ln w="10541" cmpd="sng">
                <a:solidFill>
                  <a:schemeClr val="accent1">
                    <a:shade val="88000"/>
                    <a:satMod val="110000"/>
                  </a:schemeClr>
                </a:solidFill>
                <a:prstDash val="solid"/>
              </a:ln>
              <a:effectLst>
                <a:glow rad="228600">
                  <a:schemeClr val="accent5">
                    <a:satMod val="175000"/>
                    <a:alpha val="40000"/>
                  </a:schemeClr>
                </a:glow>
              </a:effectLst>
            </a:endParaRPr>
          </a:p>
        </p:txBody>
      </p:sp>
    </p:spTree>
    <p:extLst>
      <p:ext uri="{BB962C8B-B14F-4D97-AF65-F5344CB8AC3E}">
        <p14:creationId xmlns:p14="http://schemas.microsoft.com/office/powerpoint/2010/main" val="8032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133872"/>
            <a:ext cx="9144000" cy="1143000"/>
          </a:xfrm>
        </p:spPr>
        <p:txBody>
          <a:bodyPr>
            <a:normAutofit/>
          </a:bodyPr>
          <a:lstStyle/>
          <a:p>
            <a:r>
              <a:rPr lang="en-US" altLang="zh-CN" sz="3200" b="1" dirty="0" smtClean="0">
                <a:latin typeface="Times New Roman" panose="02020603050405020304" pitchFamily="18" charset="0"/>
                <a:cs typeface="Times New Roman" panose="02020603050405020304" pitchFamily="18" charset="0"/>
              </a:rPr>
              <a:t>2. List </a:t>
            </a:r>
            <a:r>
              <a:rPr lang="en-US" altLang="zh-CN" sz="3200" b="1" dirty="0">
                <a:latin typeface="Times New Roman" panose="02020603050405020304" pitchFamily="18" charset="0"/>
                <a:cs typeface="Times New Roman" panose="02020603050405020304" pitchFamily="18" charset="0"/>
              </a:rPr>
              <a:t>out the important facts and interesting facts about Lonesome George. </a:t>
            </a:r>
            <a:endParaRPr lang="zh-CN" altLang="en-US" sz="3200" b="1" dirty="0">
              <a:latin typeface="Times New Roman" panose="02020603050405020304" pitchFamily="18" charset="0"/>
              <a:cs typeface="Times New Roman" panose="02020603050405020304" pitchFamily="18" charset="0"/>
            </a:endParaRPr>
          </a:p>
        </p:txBody>
      </p:sp>
      <p:sp>
        <p:nvSpPr>
          <p:cNvPr id="8" name="矩形 7"/>
          <p:cNvSpPr/>
          <p:nvPr/>
        </p:nvSpPr>
        <p:spPr>
          <a:xfrm>
            <a:off x="2922904" y="260648"/>
            <a:ext cx="3298212" cy="830997"/>
          </a:xfrm>
          <a:prstGeom prst="rect">
            <a:avLst/>
          </a:prstGeom>
          <a:noFill/>
          <a:scene3d>
            <a:camera prst="orthographicFront"/>
            <a:lightRig rig="threePt" dir="t"/>
          </a:scene3d>
          <a:sp3d>
            <a:bevelT prst="relaxedInset"/>
          </a:sp3d>
        </p:spPr>
        <p:txBody>
          <a:bodyPr wrap="none" lIns="91440" tIns="45720" rIns="91440" bIns="45720">
            <a:spAutoFit/>
          </a:bodyPr>
          <a:lstStyle/>
          <a:p>
            <a:pPr algn="ctr"/>
            <a:r>
              <a:rPr lang="en-US" altLang="zh-CN" sz="4800" b="1" cap="none" spc="0" dirty="0">
                <a:ln w="10541" cmpd="sng">
                  <a:solidFill>
                    <a:schemeClr val="accent1">
                      <a:shade val="88000"/>
                      <a:satMod val="110000"/>
                    </a:schemeClr>
                  </a:solidFill>
                  <a:prstDash val="solid"/>
                </a:ln>
                <a:effectLst>
                  <a:glow rad="228600">
                    <a:schemeClr val="accent5">
                      <a:satMod val="175000"/>
                      <a:alpha val="40000"/>
                    </a:schemeClr>
                  </a:glow>
                </a:effectLst>
              </a:rPr>
              <a:t>Group Work</a:t>
            </a:r>
            <a:endParaRPr lang="zh-CN" altLang="en-US" sz="4800" b="1" cap="none" spc="0" dirty="0">
              <a:ln w="10541" cmpd="sng">
                <a:solidFill>
                  <a:schemeClr val="accent1">
                    <a:shade val="88000"/>
                    <a:satMod val="110000"/>
                  </a:schemeClr>
                </a:solidFill>
                <a:prstDash val="solid"/>
              </a:ln>
              <a:effectLst>
                <a:glow rad="228600">
                  <a:schemeClr val="accent5">
                    <a:satMod val="175000"/>
                    <a:alpha val="40000"/>
                  </a:schemeClr>
                </a:glow>
              </a:effectLst>
            </a:endParaRPr>
          </a:p>
        </p:txBody>
      </p:sp>
      <p:sp>
        <p:nvSpPr>
          <p:cNvPr id="3" name="椭圆 318"/>
          <p:cNvSpPr>
            <a:spLocks noChangeArrowheads="1"/>
          </p:cNvSpPr>
          <p:nvPr/>
        </p:nvSpPr>
        <p:spPr bwMode="auto">
          <a:xfrm>
            <a:off x="3404270" y="2924944"/>
            <a:ext cx="3105150" cy="3076575"/>
          </a:xfrm>
          <a:prstGeom prst="ellipse">
            <a:avLst/>
          </a:prstGeom>
          <a:noFill/>
          <a:ln w="57150" algn="ctr">
            <a:solidFill>
              <a:srgbClr val="0070C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zh-CN" altLang="en-US"/>
          </a:p>
        </p:txBody>
      </p:sp>
      <p:sp>
        <p:nvSpPr>
          <p:cNvPr id="4" name="椭圆 319"/>
          <p:cNvSpPr>
            <a:spLocks noChangeArrowheads="1"/>
          </p:cNvSpPr>
          <p:nvPr/>
        </p:nvSpPr>
        <p:spPr bwMode="auto">
          <a:xfrm>
            <a:off x="2051720" y="2924944"/>
            <a:ext cx="3171825" cy="3076575"/>
          </a:xfrm>
          <a:prstGeom prst="ellipse">
            <a:avLst/>
          </a:prstGeom>
          <a:noFill/>
          <a:ln w="57150" algn="ctr">
            <a:solidFill>
              <a:srgbClr val="0070C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zh-CN" altLang="en-US"/>
          </a:p>
        </p:txBody>
      </p:sp>
      <p:sp>
        <p:nvSpPr>
          <p:cNvPr id="6" name="TextBox 5"/>
          <p:cNvSpPr txBox="1"/>
          <p:nvPr/>
        </p:nvSpPr>
        <p:spPr>
          <a:xfrm>
            <a:off x="1619672" y="2420888"/>
            <a:ext cx="3168352" cy="523220"/>
          </a:xfrm>
          <a:prstGeom prst="rect">
            <a:avLst/>
          </a:prstGeom>
          <a:noFill/>
        </p:spPr>
        <p:txBody>
          <a:bodyPr wrap="square" rtlCol="0">
            <a:spAutoFit/>
          </a:bodyPr>
          <a:lstStyle/>
          <a:p>
            <a:r>
              <a:rPr lang="en-US" altLang="zh-CN" sz="2800" b="1" dirty="0">
                <a:solidFill>
                  <a:srgbClr val="0070C0"/>
                </a:solidFill>
                <a:latin typeface="Times New Roman" panose="02020603050405020304" pitchFamily="18" charset="0"/>
                <a:cs typeface="Times New Roman" panose="02020603050405020304" pitchFamily="18" charset="0"/>
              </a:rPr>
              <a:t>Important Facts</a:t>
            </a:r>
            <a:endParaRPr lang="zh-CN" altLang="en-US" sz="2800" b="1" dirty="0">
              <a:solidFill>
                <a:srgbClr val="0070C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4572000" y="2420888"/>
            <a:ext cx="3168352" cy="523220"/>
          </a:xfrm>
          <a:prstGeom prst="rect">
            <a:avLst/>
          </a:prstGeom>
          <a:noFill/>
        </p:spPr>
        <p:txBody>
          <a:bodyPr wrap="square" rtlCol="0">
            <a:spAutoFit/>
          </a:bodyPr>
          <a:lstStyle/>
          <a:p>
            <a:r>
              <a:rPr lang="en-US" altLang="zh-CN" sz="2800" b="1" dirty="0">
                <a:solidFill>
                  <a:srgbClr val="0070C0"/>
                </a:solidFill>
                <a:latin typeface="Times New Roman" panose="02020603050405020304" pitchFamily="18" charset="0"/>
                <a:cs typeface="Times New Roman" panose="02020603050405020304" pitchFamily="18" charset="0"/>
              </a:rPr>
              <a:t>Interesting Facts</a:t>
            </a:r>
            <a:endParaRPr lang="zh-CN" altLang="en-US" sz="28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551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980727"/>
            <a:ext cx="9144000" cy="1539293"/>
          </a:xfrm>
        </p:spPr>
        <p:txBody>
          <a:bodyPr>
            <a:noAutofit/>
          </a:bodyPr>
          <a:lstStyle/>
          <a:p>
            <a:r>
              <a:rPr lang="en-US" altLang="zh-CN" sz="3200" b="1" dirty="0" smtClean="0">
                <a:latin typeface="Times New Roman" panose="02020603050405020304" pitchFamily="18" charset="0"/>
                <a:cs typeface="Times New Roman" panose="02020603050405020304" pitchFamily="18" charset="0"/>
              </a:rPr>
              <a:t>3. Complete </a:t>
            </a:r>
            <a:r>
              <a:rPr lang="en-US" altLang="zh-CN" sz="3200" b="1" dirty="0">
                <a:latin typeface="Times New Roman" panose="02020603050405020304" pitchFamily="18" charset="0"/>
                <a:cs typeface="Times New Roman" panose="02020603050405020304" pitchFamily="18" charset="0"/>
              </a:rPr>
              <a:t>the mind-map with</a:t>
            </a:r>
            <a:br>
              <a:rPr lang="en-US" altLang="zh-CN" sz="3200" b="1" dirty="0">
                <a:latin typeface="Times New Roman" panose="02020603050405020304" pitchFamily="18" charset="0"/>
                <a:cs typeface="Times New Roman" panose="02020603050405020304" pitchFamily="18" charset="0"/>
              </a:rPr>
            </a:br>
            <a:r>
              <a:rPr lang="en-US" altLang="zh-CN" sz="3200" b="1" dirty="0">
                <a:latin typeface="Times New Roman" panose="02020603050405020304" pitchFamily="18" charset="0"/>
                <a:cs typeface="Times New Roman" panose="02020603050405020304" pitchFamily="18" charset="0"/>
              </a:rPr>
              <a:t>some basic information about the giant tortoises</a:t>
            </a:r>
            <a:br>
              <a:rPr lang="en-US" altLang="zh-CN" sz="3200" b="1" dirty="0">
                <a:latin typeface="Times New Roman" panose="02020603050405020304" pitchFamily="18" charset="0"/>
                <a:cs typeface="Times New Roman" panose="02020603050405020304" pitchFamily="18" charset="0"/>
              </a:rPr>
            </a:br>
            <a:r>
              <a:rPr lang="en-US" altLang="zh-CN" sz="3200" b="1" dirty="0">
                <a:latin typeface="Times New Roman" panose="02020603050405020304" pitchFamily="18" charset="0"/>
                <a:cs typeface="Times New Roman" panose="02020603050405020304" pitchFamily="18" charset="0"/>
              </a:rPr>
              <a:t>on </a:t>
            </a:r>
            <a:r>
              <a:rPr lang="en-US" altLang="zh-CN" sz="3200" b="1" dirty="0" err="1">
                <a:latin typeface="Times New Roman" panose="02020603050405020304" pitchFamily="18" charset="0"/>
                <a:cs typeface="Times New Roman" panose="02020603050405020304" pitchFamily="18" charset="0"/>
              </a:rPr>
              <a:t>Pinta</a:t>
            </a:r>
            <a:r>
              <a:rPr lang="en-US" altLang="zh-CN" sz="3200" b="1" dirty="0">
                <a:latin typeface="Times New Roman" panose="02020603050405020304" pitchFamily="18" charset="0"/>
                <a:cs typeface="Times New Roman" panose="02020603050405020304" pitchFamily="18" charset="0"/>
              </a:rPr>
              <a:t> Island.</a:t>
            </a:r>
            <a:endParaRPr lang="zh-CN" altLang="en-US" sz="3200" b="1" dirty="0">
              <a:latin typeface="Times New Roman" panose="02020603050405020304" pitchFamily="18" charset="0"/>
              <a:cs typeface="Times New Roman" panose="02020603050405020304" pitchFamily="18" charset="0"/>
            </a:endParaRPr>
          </a:p>
        </p:txBody>
      </p:sp>
      <p:sp>
        <p:nvSpPr>
          <p:cNvPr id="8" name="矩形 7"/>
          <p:cNvSpPr/>
          <p:nvPr/>
        </p:nvSpPr>
        <p:spPr>
          <a:xfrm>
            <a:off x="2922904" y="260648"/>
            <a:ext cx="3298212" cy="830997"/>
          </a:xfrm>
          <a:prstGeom prst="rect">
            <a:avLst/>
          </a:prstGeom>
          <a:noFill/>
          <a:scene3d>
            <a:camera prst="orthographicFront"/>
            <a:lightRig rig="threePt" dir="t"/>
          </a:scene3d>
          <a:sp3d>
            <a:bevelT prst="relaxedInset"/>
          </a:sp3d>
        </p:spPr>
        <p:txBody>
          <a:bodyPr wrap="none" lIns="91440" tIns="45720" rIns="91440" bIns="45720">
            <a:spAutoFit/>
          </a:bodyPr>
          <a:lstStyle/>
          <a:p>
            <a:pPr algn="ctr"/>
            <a:r>
              <a:rPr lang="en-US" altLang="zh-CN" sz="4800" b="1" cap="none" spc="0" dirty="0">
                <a:ln w="10541" cmpd="sng">
                  <a:solidFill>
                    <a:schemeClr val="accent1">
                      <a:shade val="88000"/>
                      <a:satMod val="110000"/>
                    </a:schemeClr>
                  </a:solidFill>
                  <a:prstDash val="solid"/>
                </a:ln>
                <a:effectLst>
                  <a:glow rad="228600">
                    <a:schemeClr val="accent5">
                      <a:satMod val="175000"/>
                      <a:alpha val="40000"/>
                    </a:schemeClr>
                  </a:glow>
                </a:effectLst>
              </a:rPr>
              <a:t>Group Work</a:t>
            </a:r>
            <a:endParaRPr lang="zh-CN" altLang="en-US" sz="4800" b="1" cap="none" spc="0" dirty="0">
              <a:ln w="10541" cmpd="sng">
                <a:solidFill>
                  <a:schemeClr val="accent1">
                    <a:shade val="88000"/>
                    <a:satMod val="110000"/>
                  </a:schemeClr>
                </a:solidFill>
                <a:prstDash val="solid"/>
              </a:ln>
              <a:effectLst>
                <a:glow rad="228600">
                  <a:schemeClr val="accent5">
                    <a:satMod val="175000"/>
                    <a:alpha val="40000"/>
                  </a:schemeClr>
                </a:glow>
              </a:effectLst>
            </a:endParaRPr>
          </a:p>
        </p:txBody>
      </p:sp>
      <p:sp>
        <p:nvSpPr>
          <p:cNvPr id="4" name="椭圆 318"/>
          <p:cNvSpPr>
            <a:spLocks noChangeArrowheads="1"/>
          </p:cNvSpPr>
          <p:nvPr/>
        </p:nvSpPr>
        <p:spPr bwMode="auto">
          <a:xfrm>
            <a:off x="2202532" y="3356992"/>
            <a:ext cx="4961756" cy="1996455"/>
          </a:xfrm>
          <a:prstGeom prst="ellipse">
            <a:avLst/>
          </a:prstGeom>
          <a:noFill/>
          <a:ln w="57150" algn="ctr">
            <a:solidFill>
              <a:srgbClr val="0070C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algn="ctr"/>
            <a:r>
              <a:rPr lang="en-US" altLang="zh-CN" sz="3600" b="1" dirty="0">
                <a:solidFill>
                  <a:srgbClr val="0070C0"/>
                </a:solidFill>
                <a:latin typeface="Times New Roman" panose="02020603050405020304" pitchFamily="18" charset="0"/>
                <a:cs typeface="Times New Roman" panose="02020603050405020304" pitchFamily="18" charset="0"/>
              </a:rPr>
              <a:t>Giant tortoises</a:t>
            </a:r>
            <a:endParaRPr lang="zh-CN" altLang="en-US" sz="3600" b="1" dirty="0">
              <a:solidFill>
                <a:srgbClr val="0070C0"/>
              </a:solidFill>
              <a:latin typeface="Times New Roman" panose="02020603050405020304" pitchFamily="18" charset="0"/>
              <a:cs typeface="Times New Roman" panose="02020603050405020304" pitchFamily="18" charset="0"/>
            </a:endParaRPr>
          </a:p>
        </p:txBody>
      </p:sp>
      <p:cxnSp>
        <p:nvCxnSpPr>
          <p:cNvPr id="1026" name="AutoShape 23"/>
          <p:cNvCxnSpPr>
            <a:cxnSpLocks noChangeShapeType="1"/>
          </p:cNvCxnSpPr>
          <p:nvPr/>
        </p:nvCxnSpPr>
        <p:spPr bwMode="auto">
          <a:xfrm flipH="1" flipV="1">
            <a:off x="2051720" y="2852936"/>
            <a:ext cx="796255" cy="839473"/>
          </a:xfrm>
          <a:prstGeom prst="straightConnector1">
            <a:avLst/>
          </a:prstGeom>
          <a:noFill/>
          <a:ln w="57150">
            <a:solidFill>
              <a:srgbClr val="0070C0"/>
            </a:solidFill>
            <a:round/>
            <a:headEnd/>
            <a:tailEnd type="triangle" w="med" len="med"/>
          </a:ln>
          <a:extLst>
            <a:ext uri="{909E8E84-426E-40DD-AFC4-6F175D3DCCD1}">
              <a14:hiddenFill xmlns:a14="http://schemas.microsoft.com/office/drawing/2010/main">
                <a:noFill/>
              </a14:hiddenFill>
            </a:ext>
          </a:extLst>
        </p:spPr>
      </p:cxnSp>
      <p:cxnSp>
        <p:nvCxnSpPr>
          <p:cNvPr id="7" name="AutoShape 23"/>
          <p:cNvCxnSpPr>
            <a:cxnSpLocks noChangeShapeType="1"/>
          </p:cNvCxnSpPr>
          <p:nvPr/>
        </p:nvCxnSpPr>
        <p:spPr bwMode="auto">
          <a:xfrm flipH="1" flipV="1">
            <a:off x="4792191" y="2520021"/>
            <a:ext cx="1" cy="839474"/>
          </a:xfrm>
          <a:prstGeom prst="straightConnector1">
            <a:avLst/>
          </a:prstGeom>
          <a:noFill/>
          <a:ln w="57150">
            <a:solidFill>
              <a:srgbClr val="0070C0"/>
            </a:solidFill>
            <a:round/>
            <a:headEnd/>
            <a:tailEnd type="triangle" w="med" len="med"/>
          </a:ln>
          <a:extLst>
            <a:ext uri="{909E8E84-426E-40DD-AFC4-6F175D3DCCD1}">
              <a14:hiddenFill xmlns:a14="http://schemas.microsoft.com/office/drawing/2010/main">
                <a:noFill/>
              </a14:hiddenFill>
            </a:ext>
          </a:extLst>
        </p:spPr>
      </p:cxnSp>
      <p:cxnSp>
        <p:nvCxnSpPr>
          <p:cNvPr id="9" name="AutoShape 23"/>
          <p:cNvCxnSpPr>
            <a:cxnSpLocks noChangeShapeType="1"/>
          </p:cNvCxnSpPr>
          <p:nvPr/>
        </p:nvCxnSpPr>
        <p:spPr bwMode="auto">
          <a:xfrm flipV="1">
            <a:off x="6736408" y="2939758"/>
            <a:ext cx="787920" cy="839474"/>
          </a:xfrm>
          <a:prstGeom prst="straightConnector1">
            <a:avLst/>
          </a:prstGeom>
          <a:noFill/>
          <a:ln w="57150">
            <a:solidFill>
              <a:srgbClr val="0070C0"/>
            </a:solidFill>
            <a:round/>
            <a:headEnd/>
            <a:tailEnd type="triangle" w="med" len="med"/>
          </a:ln>
          <a:extLst>
            <a:ext uri="{909E8E84-426E-40DD-AFC4-6F175D3DCCD1}">
              <a14:hiddenFill xmlns:a14="http://schemas.microsoft.com/office/drawing/2010/main">
                <a:noFill/>
              </a14:hiddenFill>
            </a:ext>
          </a:extLst>
        </p:spPr>
      </p:cxnSp>
      <p:cxnSp>
        <p:nvCxnSpPr>
          <p:cNvPr id="11" name="AutoShape 23"/>
          <p:cNvCxnSpPr>
            <a:cxnSpLocks noChangeShapeType="1"/>
          </p:cNvCxnSpPr>
          <p:nvPr/>
        </p:nvCxnSpPr>
        <p:spPr bwMode="auto">
          <a:xfrm flipH="1">
            <a:off x="2202532" y="5157192"/>
            <a:ext cx="1043571" cy="737571"/>
          </a:xfrm>
          <a:prstGeom prst="straightConnector1">
            <a:avLst/>
          </a:prstGeom>
          <a:noFill/>
          <a:ln w="57150">
            <a:solidFill>
              <a:srgbClr val="0070C0"/>
            </a:solidFill>
            <a:round/>
            <a:headEnd/>
            <a:tailEnd type="triangle" w="med" len="med"/>
          </a:ln>
          <a:extLst>
            <a:ext uri="{909E8E84-426E-40DD-AFC4-6F175D3DCCD1}">
              <a14:hiddenFill xmlns:a14="http://schemas.microsoft.com/office/drawing/2010/main">
                <a:noFill/>
              </a14:hiddenFill>
            </a:ext>
          </a:extLst>
        </p:spPr>
      </p:cxnSp>
      <p:cxnSp>
        <p:nvCxnSpPr>
          <p:cNvPr id="13" name="AutoShape 23"/>
          <p:cNvCxnSpPr>
            <a:cxnSpLocks noChangeShapeType="1"/>
          </p:cNvCxnSpPr>
          <p:nvPr/>
        </p:nvCxnSpPr>
        <p:spPr bwMode="auto">
          <a:xfrm>
            <a:off x="4792192" y="5359228"/>
            <a:ext cx="0" cy="734068"/>
          </a:xfrm>
          <a:prstGeom prst="straightConnector1">
            <a:avLst/>
          </a:prstGeom>
          <a:noFill/>
          <a:ln w="57150">
            <a:solidFill>
              <a:srgbClr val="0070C0"/>
            </a:solidFill>
            <a:round/>
            <a:headEnd/>
            <a:tailEnd type="triangle" w="med" len="med"/>
          </a:ln>
          <a:extLst>
            <a:ext uri="{909E8E84-426E-40DD-AFC4-6F175D3DCCD1}">
              <a14:hiddenFill xmlns:a14="http://schemas.microsoft.com/office/drawing/2010/main">
                <a:noFill/>
              </a14:hiddenFill>
            </a:ext>
          </a:extLst>
        </p:spPr>
      </p:cxnSp>
      <p:cxnSp>
        <p:nvCxnSpPr>
          <p:cNvPr id="15" name="AutoShape 23"/>
          <p:cNvCxnSpPr>
            <a:cxnSpLocks noChangeShapeType="1"/>
          </p:cNvCxnSpPr>
          <p:nvPr/>
        </p:nvCxnSpPr>
        <p:spPr bwMode="auto">
          <a:xfrm>
            <a:off x="6592392" y="5043071"/>
            <a:ext cx="787920" cy="906209"/>
          </a:xfrm>
          <a:prstGeom prst="straightConnector1">
            <a:avLst/>
          </a:prstGeom>
          <a:noFill/>
          <a:ln w="57150">
            <a:solidFill>
              <a:srgbClr val="0070C0"/>
            </a:solidFill>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51957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5536" y="1008363"/>
            <a:ext cx="8586034" cy="2799184"/>
          </a:xfrm>
        </p:spPr>
        <p:txBody>
          <a:bodyPr>
            <a:noAutofit/>
          </a:bodyPr>
          <a:lstStyle/>
          <a:p>
            <a:pPr algn="l"/>
            <a:r>
              <a:rPr lang="en-US" altLang="zh-CN" sz="3200" b="1" dirty="0" smtClean="0">
                <a:latin typeface="Times New Roman" panose="02020603050405020304" pitchFamily="18" charset="0"/>
                <a:cs typeface="Times New Roman" panose="02020603050405020304" pitchFamily="18" charset="0"/>
              </a:rPr>
              <a:t>4. Work </a:t>
            </a:r>
            <a:r>
              <a:rPr lang="en-US" altLang="zh-CN" sz="3200" b="1" dirty="0">
                <a:latin typeface="Times New Roman" panose="02020603050405020304" pitchFamily="18" charset="0"/>
                <a:cs typeface="Times New Roman" panose="02020603050405020304" pitchFamily="18" charset="0"/>
              </a:rPr>
              <a:t>in a group of three.</a:t>
            </a:r>
            <a:br>
              <a:rPr lang="en-US" altLang="zh-CN" sz="3200" b="1" dirty="0">
                <a:latin typeface="Times New Roman" panose="02020603050405020304" pitchFamily="18" charset="0"/>
                <a:cs typeface="Times New Roman" panose="02020603050405020304" pitchFamily="18" charset="0"/>
              </a:rPr>
            </a:br>
            <a:r>
              <a:rPr lang="en-US" altLang="zh-CN" sz="3200" b="1" dirty="0" smtClean="0">
                <a:latin typeface="Times New Roman" panose="02020603050405020304" pitchFamily="18" charset="0"/>
                <a:cs typeface="Times New Roman" panose="02020603050405020304" pitchFamily="18" charset="0"/>
              </a:rPr>
              <a:t>1) </a:t>
            </a:r>
            <a:r>
              <a:rPr lang="en-US" altLang="zh-CN" sz="3200" b="1" dirty="0">
                <a:latin typeface="Times New Roman" panose="02020603050405020304" pitchFamily="18" charset="0"/>
                <a:cs typeface="Times New Roman" panose="02020603050405020304" pitchFamily="18" charset="0"/>
              </a:rPr>
              <a:t>Introduce basic information about the giant tortoises on </a:t>
            </a:r>
            <a:r>
              <a:rPr lang="en-US" altLang="zh-CN" sz="3200" b="1" dirty="0" err="1">
                <a:latin typeface="Times New Roman" panose="02020603050405020304" pitchFamily="18" charset="0"/>
                <a:cs typeface="Times New Roman" panose="02020603050405020304" pitchFamily="18" charset="0"/>
              </a:rPr>
              <a:t>Pinta</a:t>
            </a:r>
            <a:r>
              <a:rPr lang="en-US" altLang="zh-CN" sz="3200" b="1" dirty="0">
                <a:latin typeface="Times New Roman" panose="02020603050405020304" pitchFamily="18" charset="0"/>
                <a:cs typeface="Times New Roman" panose="02020603050405020304" pitchFamily="18" charset="0"/>
              </a:rPr>
              <a:t> Island and what happened to them. </a:t>
            </a:r>
            <a:br>
              <a:rPr lang="en-US" altLang="zh-CN" sz="3200" b="1" dirty="0">
                <a:latin typeface="Times New Roman" panose="02020603050405020304" pitchFamily="18" charset="0"/>
                <a:cs typeface="Times New Roman" panose="02020603050405020304" pitchFamily="18" charset="0"/>
              </a:rPr>
            </a:br>
            <a:r>
              <a:rPr lang="en-US" altLang="zh-CN" sz="3200" b="1" dirty="0" smtClean="0">
                <a:latin typeface="Times New Roman" panose="02020603050405020304" pitchFamily="18" charset="0"/>
                <a:cs typeface="Times New Roman" panose="02020603050405020304" pitchFamily="18" charset="0"/>
              </a:rPr>
              <a:t>2) Share </a:t>
            </a:r>
            <a:r>
              <a:rPr lang="en-US" altLang="zh-CN" sz="3200" b="1" dirty="0">
                <a:latin typeface="Times New Roman" panose="02020603050405020304" pitchFamily="18" charset="0"/>
                <a:cs typeface="Times New Roman" panose="02020603050405020304" pitchFamily="18" charset="0"/>
              </a:rPr>
              <a:t>your feeling about the extinction of the giant tortoises on </a:t>
            </a:r>
            <a:r>
              <a:rPr lang="en-US" altLang="zh-CN" sz="3200" b="1" dirty="0" err="1">
                <a:latin typeface="Times New Roman" panose="02020603050405020304" pitchFamily="18" charset="0"/>
                <a:cs typeface="Times New Roman" panose="02020603050405020304" pitchFamily="18" charset="0"/>
              </a:rPr>
              <a:t>Pinta</a:t>
            </a:r>
            <a:r>
              <a:rPr lang="en-US" altLang="zh-CN" sz="3200" b="1" dirty="0">
                <a:latin typeface="Times New Roman" panose="02020603050405020304" pitchFamily="18" charset="0"/>
                <a:cs typeface="Times New Roman" panose="02020603050405020304" pitchFamily="18" charset="0"/>
              </a:rPr>
              <a:t> Island.</a:t>
            </a:r>
            <a:endParaRPr lang="zh-CN" altLang="en-US" sz="3200" b="1" dirty="0">
              <a:latin typeface="Times New Roman" panose="02020603050405020304" pitchFamily="18" charset="0"/>
              <a:cs typeface="Times New Roman" panose="02020603050405020304" pitchFamily="18" charset="0"/>
            </a:endParaRPr>
          </a:p>
        </p:txBody>
      </p:sp>
      <p:sp>
        <p:nvSpPr>
          <p:cNvPr id="8" name="矩形 7"/>
          <p:cNvSpPr/>
          <p:nvPr/>
        </p:nvSpPr>
        <p:spPr>
          <a:xfrm>
            <a:off x="2922904" y="260648"/>
            <a:ext cx="3298212" cy="830997"/>
          </a:xfrm>
          <a:prstGeom prst="rect">
            <a:avLst/>
          </a:prstGeom>
          <a:noFill/>
          <a:scene3d>
            <a:camera prst="orthographicFront"/>
            <a:lightRig rig="threePt" dir="t"/>
          </a:scene3d>
          <a:sp3d>
            <a:bevelT prst="relaxedInset"/>
          </a:sp3d>
        </p:spPr>
        <p:txBody>
          <a:bodyPr wrap="none" lIns="91440" tIns="45720" rIns="91440" bIns="45720">
            <a:spAutoFit/>
          </a:bodyPr>
          <a:lstStyle/>
          <a:p>
            <a:pPr algn="ctr"/>
            <a:r>
              <a:rPr lang="en-US" altLang="zh-CN" sz="4800" b="1" cap="none" spc="0" dirty="0">
                <a:ln w="10541" cmpd="sng">
                  <a:solidFill>
                    <a:schemeClr val="accent1">
                      <a:shade val="88000"/>
                      <a:satMod val="110000"/>
                    </a:schemeClr>
                  </a:solidFill>
                  <a:prstDash val="solid"/>
                </a:ln>
                <a:effectLst>
                  <a:glow rad="228600">
                    <a:schemeClr val="accent5">
                      <a:satMod val="175000"/>
                      <a:alpha val="40000"/>
                    </a:schemeClr>
                  </a:glow>
                </a:effectLst>
              </a:rPr>
              <a:t>Group Work</a:t>
            </a:r>
            <a:endParaRPr lang="zh-CN" altLang="en-US" sz="4800" b="1" cap="none" spc="0" dirty="0">
              <a:ln w="10541" cmpd="sng">
                <a:solidFill>
                  <a:schemeClr val="accent1">
                    <a:shade val="88000"/>
                    <a:satMod val="110000"/>
                  </a:schemeClr>
                </a:solidFill>
                <a:prstDash val="solid"/>
              </a:ln>
              <a:effectLst>
                <a:glow rad="228600">
                  <a:schemeClr val="accent5">
                    <a:satMod val="175000"/>
                    <a:alpha val="40000"/>
                  </a:schemeClr>
                </a:glow>
              </a:effectLst>
            </a:endParaRPr>
          </a:p>
        </p:txBody>
      </p:sp>
      <p:pic>
        <p:nvPicPr>
          <p:cNvPr id="205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4323" b="83464" l="2344" r="27734"/>
                    </a14:imgEffect>
                  </a14:imgLayer>
                </a14:imgProps>
              </a:ext>
              <a:ext uri="{28A0092B-C50C-407E-A947-70E740481C1C}">
                <a14:useLocalDpi xmlns:a14="http://schemas.microsoft.com/office/drawing/2010/main" val="0"/>
              </a:ext>
            </a:extLst>
          </a:blip>
          <a:srcRect l="1339" t="12699" r="70032" b="16370"/>
          <a:stretch/>
        </p:blipFill>
        <p:spPr bwMode="auto">
          <a:xfrm>
            <a:off x="755576" y="3807547"/>
            <a:ext cx="1550025"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9388" l="65000" r="100000"/>
                    </a14:imgEffect>
                  </a14:imgLayer>
                </a14:imgProps>
              </a:ext>
              <a:ext uri="{28A0092B-C50C-407E-A947-70E740481C1C}">
                <a14:useLocalDpi xmlns:a14="http://schemas.microsoft.com/office/drawing/2010/main" val="0"/>
              </a:ext>
            </a:extLst>
          </a:blip>
          <a:srcRect l="65746"/>
          <a:stretch/>
        </p:blipFill>
        <p:spPr bwMode="auto">
          <a:xfrm>
            <a:off x="6627975" y="3690370"/>
            <a:ext cx="1957614" cy="3114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79" b="92569" l="4429" r="94571"/>
                    </a14:imgEffect>
                  </a14:imgLayer>
                </a14:imgProps>
              </a:ext>
              <a:ext uri="{28A0092B-C50C-407E-A947-70E740481C1C}">
                <a14:useLocalDpi xmlns:a14="http://schemas.microsoft.com/office/drawing/2010/main" val="0"/>
              </a:ext>
            </a:extLst>
          </a:blip>
          <a:srcRect/>
          <a:stretch>
            <a:fillRect/>
          </a:stretch>
        </p:blipFill>
        <p:spPr bwMode="auto">
          <a:xfrm>
            <a:off x="2308982" y="3762755"/>
            <a:ext cx="4413870" cy="2969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672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标题 1"/>
          <p:cNvSpPr>
            <a:spLocks noGrp="1"/>
          </p:cNvSpPr>
          <p:nvPr>
            <p:ph type="title"/>
          </p:nvPr>
        </p:nvSpPr>
        <p:spPr>
          <a:xfrm>
            <a:off x="899592" y="3284984"/>
            <a:ext cx="6984777" cy="2160240"/>
          </a:xfrm>
        </p:spPr>
        <p:txBody>
          <a:bodyPr>
            <a:normAutofit/>
          </a:bodyPr>
          <a:lstStyle/>
          <a:p>
            <a:pPr algn="l"/>
            <a:r>
              <a:rPr lang="en-US" altLang="zh-CN" sz="3200" b="1" dirty="0">
                <a:solidFill>
                  <a:srgbClr val="FFFF00"/>
                </a:solidFill>
                <a:latin typeface="Times New Roman" panose="02020603050405020304" pitchFamily="18" charset="0"/>
                <a:cs typeface="Times New Roman" panose="02020603050405020304" pitchFamily="18" charset="0"/>
              </a:rPr>
              <a:t>1. Why is the book titled </a:t>
            </a:r>
            <a:r>
              <a:rPr lang="en-US" altLang="zh-CN" sz="3200" b="1" i="1" dirty="0">
                <a:solidFill>
                  <a:srgbClr val="FFFF00"/>
                </a:solidFill>
                <a:latin typeface="Times New Roman" panose="02020603050405020304" pitchFamily="18" charset="0"/>
                <a:cs typeface="Times New Roman" panose="02020603050405020304" pitchFamily="18" charset="0"/>
              </a:rPr>
              <a:t>One of a Kind</a:t>
            </a:r>
            <a:r>
              <a:rPr lang="en-US" altLang="zh-CN" sz="3200" b="1" dirty="0">
                <a:solidFill>
                  <a:srgbClr val="FFFF00"/>
                </a:solidFill>
                <a:latin typeface="Times New Roman" panose="02020603050405020304" pitchFamily="18" charset="0"/>
                <a:cs typeface="Times New Roman" panose="02020603050405020304" pitchFamily="18" charset="0"/>
              </a:rPr>
              <a:t>? </a:t>
            </a:r>
            <a:br>
              <a:rPr lang="en-US" altLang="zh-CN" sz="3200" b="1" dirty="0">
                <a:solidFill>
                  <a:srgbClr val="FFFF00"/>
                </a:solidFill>
                <a:latin typeface="Times New Roman" panose="02020603050405020304" pitchFamily="18" charset="0"/>
                <a:cs typeface="Times New Roman" panose="02020603050405020304" pitchFamily="18" charset="0"/>
              </a:rPr>
            </a:br>
            <a:endParaRPr lang="en-US" altLang="zh-CN" sz="3200" b="1" dirty="0">
              <a:solidFill>
                <a:srgbClr val="FFFF00"/>
              </a:solidFill>
              <a:latin typeface="Times New Roman" panose="02020603050405020304" pitchFamily="18" charset="0"/>
              <a:cs typeface="Times New Roman" panose="02020603050405020304" pitchFamily="18" charset="0"/>
            </a:endParaRPr>
          </a:p>
        </p:txBody>
      </p:sp>
      <p:sp>
        <p:nvSpPr>
          <p:cNvPr id="8" name="矩形 7"/>
          <p:cNvSpPr/>
          <p:nvPr/>
        </p:nvSpPr>
        <p:spPr>
          <a:xfrm>
            <a:off x="779494" y="1719304"/>
            <a:ext cx="2954656" cy="830997"/>
          </a:xfrm>
          <a:prstGeom prst="rect">
            <a:avLst/>
          </a:prstGeom>
          <a:noFill/>
          <a:scene3d>
            <a:camera prst="orthographicFront"/>
            <a:lightRig rig="threePt" dir="t"/>
          </a:scene3d>
          <a:sp3d>
            <a:bevelT prst="relaxedInset"/>
          </a:sp3d>
        </p:spPr>
        <p:txBody>
          <a:bodyPr wrap="none" lIns="91440" tIns="45720" rIns="91440" bIns="45720">
            <a:spAutoFit/>
          </a:bodyPr>
          <a:lstStyle/>
          <a:p>
            <a:pPr algn="ctr"/>
            <a:r>
              <a:rPr lang="en-US" altLang="zh-CN" sz="4800" b="1" cap="none" spc="0" dirty="0">
                <a:ln w="10541" cmpd="sng">
                  <a:solidFill>
                    <a:schemeClr val="accent1">
                      <a:shade val="88000"/>
                      <a:satMod val="110000"/>
                    </a:schemeClr>
                  </a:solidFill>
                  <a:prstDash val="solid"/>
                </a:ln>
                <a:solidFill>
                  <a:srgbClr val="FFFF00"/>
                </a:solidFill>
                <a:effectLst>
                  <a:glow rad="228600">
                    <a:schemeClr val="accent5">
                      <a:satMod val="175000"/>
                      <a:alpha val="40000"/>
                    </a:schemeClr>
                  </a:glow>
                </a:effectLst>
                <a:latin typeface="Times New Roman" panose="02020603050405020304" pitchFamily="18" charset="0"/>
                <a:cs typeface="Times New Roman" panose="02020603050405020304" pitchFamily="18" charset="0"/>
              </a:rPr>
              <a:t>Discussion</a:t>
            </a:r>
            <a:endParaRPr lang="zh-CN" altLang="en-US" sz="4800" b="1" cap="none" spc="0" dirty="0">
              <a:ln w="10541" cmpd="sng">
                <a:solidFill>
                  <a:schemeClr val="accent1">
                    <a:shade val="88000"/>
                    <a:satMod val="110000"/>
                  </a:schemeClr>
                </a:solidFill>
                <a:prstDash val="solid"/>
              </a:ln>
              <a:solidFill>
                <a:srgbClr val="FFFF00"/>
              </a:solidFill>
              <a:effectLst>
                <a:glow rad="228600">
                  <a:schemeClr val="accent5">
                    <a:satMod val="175000"/>
                    <a:alpha val="40000"/>
                  </a:schemeClr>
                </a:glow>
              </a:effectLst>
              <a:latin typeface="Times New Roman" panose="02020603050405020304" pitchFamily="18" charset="0"/>
              <a:cs typeface="Times New Roman" panose="02020603050405020304" pitchFamily="18" charset="0"/>
            </a:endParaRPr>
          </a:p>
        </p:txBody>
      </p:sp>
      <p:sp>
        <p:nvSpPr>
          <p:cNvPr id="9" name="标题 1"/>
          <p:cNvSpPr txBox="1">
            <a:spLocks/>
          </p:cNvSpPr>
          <p:nvPr/>
        </p:nvSpPr>
        <p:spPr>
          <a:xfrm>
            <a:off x="899592" y="4077072"/>
            <a:ext cx="6984777" cy="14401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200" b="1" dirty="0">
                <a:solidFill>
                  <a:srgbClr val="FFFF00"/>
                </a:solidFill>
                <a:latin typeface="Times New Roman" panose="02020603050405020304" pitchFamily="18" charset="0"/>
                <a:cs typeface="Times New Roman" panose="02020603050405020304" pitchFamily="18" charset="0"/>
              </a:rPr>
              <a:t>2. Why does the author write the book?</a:t>
            </a:r>
          </a:p>
        </p:txBody>
      </p:sp>
      <p:sp>
        <p:nvSpPr>
          <p:cNvPr id="10" name="标题 1"/>
          <p:cNvSpPr txBox="1">
            <a:spLocks/>
          </p:cNvSpPr>
          <p:nvPr/>
        </p:nvSpPr>
        <p:spPr>
          <a:xfrm>
            <a:off x="925619" y="5085184"/>
            <a:ext cx="6984777" cy="86604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200" b="1" dirty="0">
                <a:solidFill>
                  <a:srgbClr val="FFFF00"/>
                </a:solidFill>
                <a:latin typeface="Times New Roman" panose="02020603050405020304" pitchFamily="18" charset="0"/>
                <a:cs typeface="Times New Roman" panose="02020603050405020304" pitchFamily="18" charset="0"/>
              </a:rPr>
              <a:t>3. What can we do to protect animals?</a:t>
            </a:r>
          </a:p>
        </p:txBody>
      </p:sp>
    </p:spTree>
    <p:extLst>
      <p:ext uri="{BB962C8B-B14F-4D97-AF65-F5344CB8AC3E}">
        <p14:creationId xmlns:p14="http://schemas.microsoft.com/office/powerpoint/2010/main" val="253560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43" t="12155" r="5145" b="4453"/>
          <a:stretch/>
        </p:blipFill>
        <p:spPr bwMode="auto">
          <a:xfrm>
            <a:off x="1" y="1010205"/>
            <a:ext cx="4841923" cy="2922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标题 1"/>
          <p:cNvSpPr>
            <a:spLocks noGrp="1"/>
          </p:cNvSpPr>
          <p:nvPr>
            <p:ph type="title"/>
          </p:nvPr>
        </p:nvSpPr>
        <p:spPr>
          <a:xfrm>
            <a:off x="899592" y="2492896"/>
            <a:ext cx="3312367" cy="3528392"/>
          </a:xfrm>
        </p:spPr>
        <p:txBody>
          <a:bodyPr>
            <a:noAutofit/>
          </a:bodyPr>
          <a:lstStyle/>
          <a:p>
            <a:pPr algn="l"/>
            <a:r>
              <a:rPr lang="zh-CN" altLang="en-US" sz="3200" b="1" dirty="0">
                <a:solidFill>
                  <a:srgbClr val="0070C0"/>
                </a:solidFill>
                <a:latin typeface="楷体" panose="02010609060101010101" pitchFamily="49" charset="-122"/>
                <a:ea typeface="楷体" panose="02010609060101010101" pitchFamily="49" charset="-122"/>
                <a:cs typeface="Times New Roman" panose="02020603050405020304" pitchFamily="18" charset="0"/>
              </a:rPr>
              <a:t>    和小组成员合作，制作一幅海报，介绍一种濒危动物，包括该动物的简介、其数量减少的原因以及如何保护该动物。在全班进行展示。</a:t>
            </a:r>
          </a:p>
        </p:txBody>
      </p:sp>
      <p:sp>
        <p:nvSpPr>
          <p:cNvPr id="8" name="矩形 7"/>
          <p:cNvSpPr/>
          <p:nvPr/>
        </p:nvSpPr>
        <p:spPr>
          <a:xfrm>
            <a:off x="3022005" y="260648"/>
            <a:ext cx="3138488" cy="830997"/>
          </a:xfrm>
          <a:prstGeom prst="rect">
            <a:avLst/>
          </a:prstGeom>
          <a:noFill/>
          <a:scene3d>
            <a:camera prst="orthographicFront"/>
            <a:lightRig rig="threePt" dir="t"/>
          </a:scene3d>
          <a:sp3d>
            <a:bevelT prst="relaxedInset"/>
          </a:sp3d>
        </p:spPr>
        <p:txBody>
          <a:bodyPr wrap="none" lIns="91440" tIns="45720" rIns="91440" bIns="45720">
            <a:spAutoFit/>
          </a:bodyPr>
          <a:lstStyle/>
          <a:p>
            <a:pPr algn="ctr"/>
            <a:r>
              <a:rPr lang="en-US" altLang="zh-CN" sz="4800" b="1" cap="none" spc="0" dirty="0">
                <a:ln w="10541" cmpd="sng">
                  <a:solidFill>
                    <a:schemeClr val="accent1">
                      <a:shade val="88000"/>
                      <a:satMod val="110000"/>
                    </a:schemeClr>
                  </a:solidFill>
                  <a:prstDash val="solid"/>
                </a:ln>
                <a:effectLst>
                  <a:glow rad="228600">
                    <a:schemeClr val="accent5">
                      <a:satMod val="175000"/>
                      <a:alpha val="40000"/>
                    </a:schemeClr>
                  </a:glow>
                </a:effectLst>
              </a:rPr>
              <a:t>Learn </a:t>
            </a:r>
            <a:r>
              <a:rPr lang="en-US" altLang="zh-CN" sz="4800" b="1" cap="none" spc="0" dirty="0" smtClean="0">
                <a:ln w="10541" cmpd="sng">
                  <a:solidFill>
                    <a:schemeClr val="accent1">
                      <a:shade val="88000"/>
                      <a:satMod val="110000"/>
                    </a:schemeClr>
                  </a:solidFill>
                  <a:prstDash val="solid"/>
                </a:ln>
                <a:effectLst>
                  <a:glow rad="228600">
                    <a:schemeClr val="accent5">
                      <a:satMod val="175000"/>
                      <a:alpha val="40000"/>
                    </a:schemeClr>
                  </a:glow>
                </a:effectLst>
              </a:rPr>
              <a:t>More</a:t>
            </a:r>
            <a:endParaRPr lang="zh-CN" altLang="en-US" sz="4800" b="1" cap="none" spc="0" dirty="0">
              <a:ln w="10541" cmpd="sng">
                <a:solidFill>
                  <a:schemeClr val="accent1">
                    <a:shade val="88000"/>
                    <a:satMod val="110000"/>
                  </a:schemeClr>
                </a:solidFill>
                <a:prstDash val="solid"/>
              </a:ln>
              <a:effectLst>
                <a:glow rad="228600">
                  <a:schemeClr val="accent5">
                    <a:satMod val="175000"/>
                    <a:alpha val="40000"/>
                  </a:schemeClr>
                </a:glow>
              </a:effectLst>
            </a:endParaRP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34" r="22848" b="9030"/>
          <a:stretch/>
        </p:blipFill>
        <p:spPr bwMode="auto">
          <a:xfrm>
            <a:off x="5053890" y="3933056"/>
            <a:ext cx="4090109" cy="2924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标题 1"/>
          <p:cNvSpPr txBox="1">
            <a:spLocks/>
          </p:cNvSpPr>
          <p:nvPr/>
        </p:nvSpPr>
        <p:spPr>
          <a:xfrm>
            <a:off x="5076056" y="908720"/>
            <a:ext cx="3874444" cy="3068326"/>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200" b="1" dirty="0">
                <a:solidFill>
                  <a:srgbClr val="0070C0"/>
                </a:solidFill>
                <a:latin typeface="楷体" panose="02010609060101010101" pitchFamily="49" charset="-122"/>
                <a:ea typeface="楷体" panose="02010609060101010101" pitchFamily="49" charset="-122"/>
                <a:cs typeface="Times New Roman" panose="02020603050405020304" pitchFamily="18" charset="0"/>
              </a:rPr>
              <a:t>    </a:t>
            </a:r>
            <a:r>
              <a:rPr lang="zh-CN" altLang="en-US" sz="3300" b="1" dirty="0">
                <a:solidFill>
                  <a:srgbClr val="0070C0"/>
                </a:solidFill>
                <a:latin typeface="楷体" panose="02010609060101010101" pitchFamily="49" charset="-122"/>
                <a:ea typeface="楷体" panose="02010609060101010101" pitchFamily="49" charset="-122"/>
                <a:cs typeface="Times New Roman" panose="02020603050405020304" pitchFamily="18" charset="0"/>
              </a:rPr>
              <a:t>和小组成员一起利用网络或者图书馆查询资料。看看是否有其他的平塔岛象龟还存活在世上。在全班汇报调查结果。</a:t>
            </a:r>
          </a:p>
        </p:txBody>
      </p:sp>
    </p:spTree>
    <p:extLst>
      <p:ext uri="{BB962C8B-B14F-4D97-AF65-F5344CB8AC3E}">
        <p14:creationId xmlns:p14="http://schemas.microsoft.com/office/powerpoint/2010/main" val="238874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1043608" y="3113384"/>
            <a:ext cx="7056784" cy="1554560"/>
          </a:xfrm>
          <a:prstGeom prst="rect">
            <a:avLst/>
          </a:prstGeom>
          <a:noFill/>
        </p:spPr>
        <p:txBody>
          <a:bodyPr wrap="none" lIns="91440" tIns="45720" rIns="91440" bIns="45720">
            <a:prstTxWarp prst="textArchDown">
              <a:avLst>
                <a:gd name="adj" fmla="val 21555718"/>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altLang="zh-CN" sz="9600" b="1" cap="none" spc="0" dirty="0">
                <a:ln w="11430"/>
                <a:solidFill>
                  <a:srgbClr val="FFFF00"/>
                </a:soli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Thank you!</a:t>
            </a:r>
            <a:endParaRPr lang="zh-CN" altLang="en-US" sz="9600" b="1" cap="none" spc="0" dirty="0">
              <a:ln w="11430"/>
              <a:solidFill>
                <a:srgbClr val="FFFF00"/>
              </a:soli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57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2903" t="5812" b="3704"/>
          <a:stretch/>
        </p:blipFill>
        <p:spPr>
          <a:xfrm>
            <a:off x="251520" y="1977404"/>
            <a:ext cx="2591387" cy="3323804"/>
          </a:xfrm>
          <a:prstGeom prst="rect">
            <a:avLst/>
          </a:prstGeom>
        </p:spPr>
      </p:pic>
      <p:sp>
        <p:nvSpPr>
          <p:cNvPr id="9" name="矩形 8"/>
          <p:cNvSpPr/>
          <p:nvPr/>
        </p:nvSpPr>
        <p:spPr>
          <a:xfrm>
            <a:off x="2843808" y="1556792"/>
            <a:ext cx="5796136" cy="954107"/>
          </a:xfrm>
          <a:prstGeom prst="rect">
            <a:avLst/>
          </a:prstGeom>
        </p:spPr>
        <p:txBody>
          <a:bodyPr wrap="square">
            <a:spAutoFit/>
          </a:bodyPr>
          <a:lstStyle/>
          <a:p>
            <a:r>
              <a:rPr lang="en-US" altLang="zh-CN" sz="2800" b="1" dirty="0">
                <a:solidFill>
                  <a:srgbClr val="0070C0"/>
                </a:solidFill>
                <a:latin typeface="Times New Roman" panose="02020603050405020304" pitchFamily="18" charset="0"/>
                <a:cs typeface="Times New Roman" panose="02020603050405020304" pitchFamily="18" charset="0"/>
              </a:rPr>
              <a:t>1. What’s this in the picture? </a:t>
            </a:r>
          </a:p>
          <a:p>
            <a:r>
              <a:rPr lang="en-US" altLang="zh-CN" sz="2800" b="1" dirty="0">
                <a:solidFill>
                  <a:srgbClr val="0070C0"/>
                </a:solidFill>
                <a:latin typeface="Times New Roman" panose="02020603050405020304" pitchFamily="18" charset="0"/>
                <a:cs typeface="Times New Roman" panose="02020603050405020304" pitchFamily="18" charset="0"/>
              </a:rPr>
              <a:t>    What’s the name of it? </a:t>
            </a:r>
          </a:p>
        </p:txBody>
      </p:sp>
      <p:sp>
        <p:nvSpPr>
          <p:cNvPr id="11" name="矩形 10"/>
          <p:cNvSpPr/>
          <p:nvPr/>
        </p:nvSpPr>
        <p:spPr>
          <a:xfrm>
            <a:off x="2843808" y="4924325"/>
            <a:ext cx="6408712" cy="1384995"/>
          </a:xfrm>
          <a:prstGeom prst="rect">
            <a:avLst/>
          </a:prstGeom>
        </p:spPr>
        <p:txBody>
          <a:bodyPr wrap="square">
            <a:spAutoFit/>
          </a:bodyPr>
          <a:lstStyle/>
          <a:p>
            <a:r>
              <a:rPr lang="en-US" altLang="zh-CN" sz="2800" b="1" dirty="0">
                <a:solidFill>
                  <a:srgbClr val="0070C0"/>
                </a:solidFill>
                <a:latin typeface="Times New Roman" panose="02020603050405020304" pitchFamily="18" charset="0"/>
                <a:cs typeface="Times New Roman" panose="02020603050405020304" pitchFamily="18" charset="0"/>
              </a:rPr>
              <a:t>3. Why is the book titled </a:t>
            </a:r>
            <a:r>
              <a:rPr lang="en-US" altLang="zh-CN" sz="2800" b="1" i="1" dirty="0">
                <a:solidFill>
                  <a:srgbClr val="0070C0"/>
                </a:solidFill>
                <a:latin typeface="Times New Roman" panose="02020603050405020304" pitchFamily="18" charset="0"/>
                <a:cs typeface="Times New Roman" panose="02020603050405020304" pitchFamily="18" charset="0"/>
              </a:rPr>
              <a:t>One of a Kind</a:t>
            </a:r>
            <a:r>
              <a:rPr lang="en-US" altLang="zh-CN" sz="2800" b="1" dirty="0">
                <a:solidFill>
                  <a:srgbClr val="0070C0"/>
                </a:solidFill>
                <a:latin typeface="Times New Roman" panose="02020603050405020304" pitchFamily="18" charset="0"/>
                <a:cs typeface="Times New Roman" panose="02020603050405020304" pitchFamily="18" charset="0"/>
              </a:rPr>
              <a:t>? </a:t>
            </a:r>
          </a:p>
          <a:p>
            <a:r>
              <a:rPr lang="en-US" altLang="zh-CN" sz="2800" b="1" dirty="0">
                <a:solidFill>
                  <a:srgbClr val="0070C0"/>
                </a:solidFill>
                <a:latin typeface="Times New Roman" panose="02020603050405020304" pitchFamily="18" charset="0"/>
                <a:cs typeface="Times New Roman" panose="02020603050405020304" pitchFamily="18" charset="0"/>
              </a:rPr>
              <a:t>    Can you guess what happened to </a:t>
            </a:r>
          </a:p>
          <a:p>
            <a:r>
              <a:rPr lang="en-US" altLang="zh-CN" sz="2800" b="1" dirty="0">
                <a:solidFill>
                  <a:srgbClr val="0070C0"/>
                </a:solidFill>
                <a:latin typeface="Times New Roman" panose="02020603050405020304" pitchFamily="18" charset="0"/>
                <a:cs typeface="Times New Roman" panose="02020603050405020304" pitchFamily="18" charset="0"/>
              </a:rPr>
              <a:t> </a:t>
            </a:r>
            <a:r>
              <a:rPr lang="en-US" altLang="zh-CN" sz="2800" b="1" dirty="0" smtClean="0">
                <a:solidFill>
                  <a:srgbClr val="0070C0"/>
                </a:solidFill>
                <a:latin typeface="Times New Roman" panose="02020603050405020304" pitchFamily="18" charset="0"/>
                <a:cs typeface="Times New Roman" panose="02020603050405020304" pitchFamily="18" charset="0"/>
              </a:rPr>
              <a:t>   giant tortoises?</a:t>
            </a:r>
            <a:endParaRPr lang="zh-CN" altLang="en-US" sz="2800" b="1" dirty="0">
              <a:solidFill>
                <a:srgbClr val="0070C0"/>
              </a:solidFill>
              <a:latin typeface="Times New Roman" panose="02020603050405020304" pitchFamily="18" charset="0"/>
              <a:cs typeface="Times New Roman" panose="02020603050405020304" pitchFamily="18" charset="0"/>
            </a:endParaRPr>
          </a:p>
        </p:txBody>
      </p:sp>
      <p:sp>
        <p:nvSpPr>
          <p:cNvPr id="13" name="内容占位符 2"/>
          <p:cNvSpPr txBox="1">
            <a:spLocks/>
          </p:cNvSpPr>
          <p:nvPr/>
        </p:nvSpPr>
        <p:spPr>
          <a:xfrm>
            <a:off x="2843808" y="2606178"/>
            <a:ext cx="6300192" cy="2551014"/>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altLang="zh-CN" sz="2800" b="1" dirty="0">
                <a:solidFill>
                  <a:srgbClr val="0070C0"/>
                </a:solidFill>
                <a:latin typeface="Times New Roman" panose="02020603050405020304" pitchFamily="18" charset="0"/>
                <a:cs typeface="Times New Roman" panose="02020603050405020304" pitchFamily="18" charset="0"/>
              </a:rPr>
              <a:t>2. What do giant tortoises look like?   </a:t>
            </a:r>
          </a:p>
          <a:p>
            <a:pPr algn="l"/>
            <a:r>
              <a:rPr lang="en-US" altLang="zh-CN" sz="2800" b="1" dirty="0">
                <a:solidFill>
                  <a:srgbClr val="0070C0"/>
                </a:solidFill>
                <a:latin typeface="Times New Roman" panose="02020603050405020304" pitchFamily="18" charset="0"/>
                <a:cs typeface="Times New Roman" panose="02020603050405020304" pitchFamily="18" charset="0"/>
              </a:rPr>
              <a:t>    Where did they live? </a:t>
            </a:r>
          </a:p>
          <a:p>
            <a:pPr algn="l"/>
            <a:r>
              <a:rPr lang="en-US" altLang="zh-CN" sz="2800" b="1" dirty="0">
                <a:solidFill>
                  <a:srgbClr val="0070C0"/>
                </a:solidFill>
                <a:latin typeface="Times New Roman" panose="02020603050405020304" pitchFamily="18" charset="0"/>
                <a:cs typeface="Times New Roman" panose="02020603050405020304" pitchFamily="18" charset="0"/>
              </a:rPr>
              <a:t>    How old can they live to be? </a:t>
            </a:r>
          </a:p>
          <a:p>
            <a:pPr algn="l"/>
            <a:r>
              <a:rPr lang="en-US" altLang="zh-CN" sz="2800" b="1" dirty="0">
                <a:solidFill>
                  <a:srgbClr val="0070C0"/>
                </a:solidFill>
                <a:latin typeface="Times New Roman" panose="02020603050405020304" pitchFamily="18" charset="0"/>
                <a:cs typeface="Times New Roman" panose="02020603050405020304" pitchFamily="18" charset="0"/>
              </a:rPr>
              <a:t>    Is there anything else you know </a:t>
            </a:r>
          </a:p>
          <a:p>
            <a:pPr algn="l"/>
            <a:r>
              <a:rPr lang="en-US" altLang="zh-CN" sz="2800" b="1" dirty="0">
                <a:solidFill>
                  <a:srgbClr val="0070C0"/>
                </a:solidFill>
                <a:latin typeface="Times New Roman" panose="02020603050405020304" pitchFamily="18" charset="0"/>
                <a:cs typeface="Times New Roman" panose="02020603050405020304" pitchFamily="18" charset="0"/>
              </a:rPr>
              <a:t>    about them?</a:t>
            </a:r>
          </a:p>
        </p:txBody>
      </p:sp>
      <p:sp>
        <p:nvSpPr>
          <p:cNvPr id="8" name="矩形 7"/>
          <p:cNvSpPr/>
          <p:nvPr/>
        </p:nvSpPr>
        <p:spPr>
          <a:xfrm>
            <a:off x="2285984" y="500042"/>
            <a:ext cx="4692502" cy="830997"/>
          </a:xfrm>
          <a:prstGeom prst="rect">
            <a:avLst/>
          </a:prstGeom>
          <a:noFill/>
          <a:scene3d>
            <a:camera prst="orthographicFront"/>
            <a:lightRig rig="threePt" dir="t"/>
          </a:scene3d>
          <a:sp3d>
            <a:bevelT prst="relaxedInset"/>
          </a:sp3d>
        </p:spPr>
        <p:txBody>
          <a:bodyPr wrap="none" lIns="91440" tIns="45720" rIns="91440" bIns="45720">
            <a:spAutoFit/>
          </a:bodyPr>
          <a:lstStyle/>
          <a:p>
            <a:pPr algn="ctr"/>
            <a:r>
              <a:rPr lang="en-US" altLang="zh-CN" sz="4800" b="1" dirty="0" smtClean="0">
                <a:ln w="10541" cmpd="sng">
                  <a:solidFill>
                    <a:schemeClr val="accent1">
                      <a:shade val="88000"/>
                      <a:satMod val="110000"/>
                    </a:schemeClr>
                  </a:solidFill>
                  <a:prstDash val="solid"/>
                </a:ln>
                <a:effectLst>
                  <a:glow rad="228600">
                    <a:schemeClr val="accent5">
                      <a:satMod val="175000"/>
                      <a:alpha val="40000"/>
                    </a:schemeClr>
                  </a:glow>
                </a:effectLst>
              </a:rPr>
              <a:t>Look at the cover</a:t>
            </a:r>
            <a:r>
              <a:rPr lang="en-US" altLang="zh-CN" sz="4800" b="1" cap="none" spc="0" dirty="0" smtClean="0">
                <a:ln w="10541" cmpd="sng">
                  <a:solidFill>
                    <a:schemeClr val="accent1">
                      <a:shade val="88000"/>
                      <a:satMod val="110000"/>
                    </a:schemeClr>
                  </a:solidFill>
                  <a:prstDash val="solid"/>
                </a:ln>
                <a:effectLst>
                  <a:glow rad="228600">
                    <a:schemeClr val="accent5">
                      <a:satMod val="175000"/>
                      <a:alpha val="40000"/>
                    </a:schemeClr>
                  </a:glow>
                </a:effectLst>
              </a:rPr>
              <a:t>.</a:t>
            </a:r>
            <a:endParaRPr lang="zh-CN" altLang="en-US" sz="4800" b="1" cap="none" spc="0" dirty="0">
              <a:ln w="10541" cmpd="sng">
                <a:solidFill>
                  <a:schemeClr val="accent1">
                    <a:shade val="88000"/>
                    <a:satMod val="110000"/>
                  </a:schemeClr>
                </a:solidFill>
                <a:prstDash val="solid"/>
              </a:ln>
              <a:effectLst>
                <a:glow rad="228600">
                  <a:schemeClr val="accent5">
                    <a:satMod val="175000"/>
                    <a:alpha val="40000"/>
                  </a:schemeClr>
                </a:glow>
              </a:effectLst>
            </a:endParaRPr>
          </a:p>
        </p:txBody>
      </p:sp>
    </p:spTree>
    <p:extLst>
      <p:ext uri="{BB962C8B-B14F-4D97-AF65-F5344CB8AC3E}">
        <p14:creationId xmlns:p14="http://schemas.microsoft.com/office/powerpoint/2010/main" val="210482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内容占位符 2"/>
          <p:cNvSpPr txBox="1">
            <a:spLocks/>
          </p:cNvSpPr>
          <p:nvPr/>
        </p:nvSpPr>
        <p:spPr>
          <a:xfrm>
            <a:off x="539552" y="2585864"/>
            <a:ext cx="3781198" cy="336341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altLang="zh-CN" sz="2800" b="1" dirty="0">
                <a:solidFill>
                  <a:srgbClr val="0070C0"/>
                </a:solidFill>
                <a:latin typeface="Times New Roman" panose="02020603050405020304" pitchFamily="18" charset="0"/>
                <a:cs typeface="Times New Roman" panose="02020603050405020304" pitchFamily="18" charset="0"/>
              </a:rPr>
              <a:t>1</a:t>
            </a:r>
            <a:r>
              <a:rPr lang="en-US" altLang="zh-CN" sz="2800" b="1" dirty="0" smtClean="0">
                <a:solidFill>
                  <a:srgbClr val="0070C0"/>
                </a:solidFill>
                <a:latin typeface="Times New Roman" panose="02020603050405020304" pitchFamily="18" charset="0"/>
                <a:cs typeface="Times New Roman" panose="02020603050405020304" pitchFamily="18" charset="0"/>
              </a:rPr>
              <a:t>. Where </a:t>
            </a:r>
            <a:r>
              <a:rPr lang="en-US" altLang="zh-CN" sz="2800" b="1" dirty="0">
                <a:solidFill>
                  <a:srgbClr val="0070C0"/>
                </a:solidFill>
                <a:latin typeface="Times New Roman" panose="02020603050405020304" pitchFamily="18" charset="0"/>
                <a:cs typeface="Times New Roman" panose="02020603050405020304" pitchFamily="18" charset="0"/>
              </a:rPr>
              <a:t>did giant tortoises live? </a:t>
            </a:r>
          </a:p>
          <a:p>
            <a:pPr algn="l"/>
            <a:r>
              <a:rPr lang="en-US" altLang="zh-CN" sz="2800" b="1" dirty="0">
                <a:solidFill>
                  <a:srgbClr val="0070C0"/>
                </a:solidFill>
                <a:latin typeface="Times New Roman" panose="02020603050405020304" pitchFamily="18" charset="0"/>
                <a:cs typeface="Times New Roman" panose="02020603050405020304" pitchFamily="18" charset="0"/>
              </a:rPr>
              <a:t>2</a:t>
            </a:r>
            <a:r>
              <a:rPr lang="en-US" altLang="zh-CN" sz="2800" b="1" dirty="0" smtClean="0">
                <a:solidFill>
                  <a:srgbClr val="0070C0"/>
                </a:solidFill>
                <a:latin typeface="Times New Roman" panose="02020603050405020304" pitchFamily="18" charset="0"/>
                <a:cs typeface="Times New Roman" panose="02020603050405020304" pitchFamily="18" charset="0"/>
              </a:rPr>
              <a:t>. What </a:t>
            </a:r>
            <a:r>
              <a:rPr lang="en-US" altLang="zh-CN" sz="2800" b="1" dirty="0">
                <a:solidFill>
                  <a:srgbClr val="0070C0"/>
                </a:solidFill>
                <a:latin typeface="Times New Roman" panose="02020603050405020304" pitchFamily="18" charset="0"/>
                <a:cs typeface="Times New Roman" panose="02020603050405020304" pitchFamily="18" charset="0"/>
              </a:rPr>
              <a:t>kind of life did they live?</a:t>
            </a:r>
          </a:p>
          <a:p>
            <a:pPr algn="l"/>
            <a:r>
              <a:rPr lang="en-US" altLang="zh-CN" sz="2800" b="1" dirty="0">
                <a:solidFill>
                  <a:srgbClr val="0070C0"/>
                </a:solidFill>
                <a:latin typeface="Times New Roman" panose="02020603050405020304" pitchFamily="18" charset="0"/>
                <a:cs typeface="Times New Roman" panose="02020603050405020304" pitchFamily="18" charset="0"/>
              </a:rPr>
              <a:t>3. Were they rare? How many of them were there?</a:t>
            </a:r>
          </a:p>
        </p:txBody>
      </p:sp>
      <p:sp>
        <p:nvSpPr>
          <p:cNvPr id="3" name="矩形 2"/>
          <p:cNvSpPr/>
          <p:nvPr/>
        </p:nvSpPr>
        <p:spPr>
          <a:xfrm>
            <a:off x="399903" y="476672"/>
            <a:ext cx="8344207" cy="830997"/>
          </a:xfrm>
          <a:prstGeom prst="rect">
            <a:avLst/>
          </a:prstGeom>
          <a:noFill/>
          <a:scene3d>
            <a:camera prst="orthographicFront"/>
            <a:lightRig rig="threePt" dir="t"/>
          </a:scene3d>
          <a:sp3d>
            <a:bevelT prst="relaxedInset"/>
          </a:sp3d>
        </p:spPr>
        <p:txBody>
          <a:bodyPr wrap="none" lIns="91440" tIns="45720" rIns="91440" bIns="45720">
            <a:spAutoFit/>
          </a:bodyPr>
          <a:lstStyle/>
          <a:p>
            <a:pPr algn="ctr"/>
            <a:r>
              <a:rPr lang="en-US" altLang="zh-CN" sz="4800" b="1" cap="none" spc="0" dirty="0">
                <a:ln w="10541" cmpd="sng">
                  <a:solidFill>
                    <a:schemeClr val="accent1">
                      <a:shade val="88000"/>
                      <a:satMod val="110000"/>
                    </a:schemeClr>
                  </a:solidFill>
                  <a:prstDash val="solid"/>
                </a:ln>
                <a:effectLst>
                  <a:glow rad="228600">
                    <a:schemeClr val="accent5">
                      <a:satMod val="175000"/>
                      <a:alpha val="40000"/>
                    </a:schemeClr>
                  </a:glow>
                </a:effectLst>
              </a:rPr>
              <a:t>Read and answer the questions.</a:t>
            </a:r>
            <a:endParaRPr lang="zh-CN" altLang="en-US" sz="4800" b="1" cap="none" spc="0" dirty="0">
              <a:ln w="10541" cmpd="sng">
                <a:solidFill>
                  <a:schemeClr val="accent1">
                    <a:shade val="88000"/>
                    <a:satMod val="110000"/>
                  </a:schemeClr>
                </a:solidFill>
                <a:prstDash val="solid"/>
              </a:ln>
              <a:effectLst>
                <a:glow rad="228600">
                  <a:schemeClr val="accent5">
                    <a:satMod val="175000"/>
                    <a:alpha val="40000"/>
                  </a:schemeClr>
                </a:glow>
              </a:effectLst>
            </a:endParaRPr>
          </a:p>
        </p:txBody>
      </p:sp>
      <p:sp>
        <p:nvSpPr>
          <p:cNvPr id="4" name="矩形 3"/>
          <p:cNvSpPr/>
          <p:nvPr/>
        </p:nvSpPr>
        <p:spPr>
          <a:xfrm>
            <a:off x="422981" y="1412776"/>
            <a:ext cx="4221027" cy="584775"/>
          </a:xfrm>
          <a:prstGeom prst="rect">
            <a:avLst/>
          </a:prstGeom>
          <a:solidFill>
            <a:srgbClr val="FFC000"/>
          </a:solidFill>
        </p:spPr>
        <p:txBody>
          <a:bodyPr wrap="none">
            <a:spAutoFit/>
          </a:bodyPr>
          <a:lstStyle/>
          <a:p>
            <a:r>
              <a:rPr lang="en-US" altLang="zh-CN" sz="3200" b="1" dirty="0">
                <a:latin typeface="Times New Roman" panose="02020603050405020304" pitchFamily="18" charset="0"/>
                <a:cs typeface="Times New Roman" panose="02020603050405020304" pitchFamily="18" charset="0"/>
              </a:rPr>
              <a:t>When Dinosaurs Lived</a:t>
            </a:r>
            <a:endParaRPr lang="zh-CN" altLang="zh-CN" sz="3200" dirty="0">
              <a:latin typeface="Times New Roman" panose="02020603050405020304" pitchFamily="18" charset="0"/>
              <a:cs typeface="Times New Roman" panose="02020603050405020304" pitchFamily="18" charset="0"/>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320750" y="2761097"/>
            <a:ext cx="4575774" cy="322897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7619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内容占位符 2"/>
          <p:cNvSpPr txBox="1">
            <a:spLocks/>
          </p:cNvSpPr>
          <p:nvPr/>
        </p:nvSpPr>
        <p:spPr>
          <a:xfrm>
            <a:off x="539552" y="2276872"/>
            <a:ext cx="5832648" cy="77112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altLang="zh-CN" sz="2800" b="1" dirty="0">
                <a:solidFill>
                  <a:srgbClr val="0070C0"/>
                </a:solidFill>
                <a:latin typeface="Times New Roman" panose="02020603050405020304" pitchFamily="18" charset="0"/>
                <a:cs typeface="Times New Roman" panose="02020603050405020304" pitchFamily="18" charset="0"/>
              </a:rPr>
              <a:t>1.Where did giant tortoises live? </a:t>
            </a:r>
          </a:p>
        </p:txBody>
      </p:sp>
      <p:sp>
        <p:nvSpPr>
          <p:cNvPr id="3" name="矩形 2"/>
          <p:cNvSpPr/>
          <p:nvPr/>
        </p:nvSpPr>
        <p:spPr>
          <a:xfrm>
            <a:off x="399903" y="476672"/>
            <a:ext cx="8344207" cy="830997"/>
          </a:xfrm>
          <a:prstGeom prst="rect">
            <a:avLst/>
          </a:prstGeom>
          <a:noFill/>
          <a:scene3d>
            <a:camera prst="orthographicFront"/>
            <a:lightRig rig="threePt" dir="t"/>
          </a:scene3d>
          <a:sp3d>
            <a:bevelT prst="relaxedInset"/>
          </a:sp3d>
        </p:spPr>
        <p:txBody>
          <a:bodyPr wrap="none" lIns="91440" tIns="45720" rIns="91440" bIns="45720">
            <a:spAutoFit/>
          </a:bodyPr>
          <a:lstStyle/>
          <a:p>
            <a:pPr algn="ctr"/>
            <a:r>
              <a:rPr lang="en-US" altLang="zh-CN" sz="4800" b="1" cap="none" spc="0" dirty="0">
                <a:ln w="10541" cmpd="sng">
                  <a:solidFill>
                    <a:schemeClr val="accent1">
                      <a:shade val="88000"/>
                      <a:satMod val="110000"/>
                    </a:schemeClr>
                  </a:solidFill>
                  <a:prstDash val="solid"/>
                </a:ln>
                <a:effectLst>
                  <a:glow rad="228600">
                    <a:schemeClr val="accent5">
                      <a:satMod val="175000"/>
                      <a:alpha val="40000"/>
                    </a:schemeClr>
                  </a:glow>
                </a:effectLst>
              </a:rPr>
              <a:t>Read and answer the questions.</a:t>
            </a:r>
            <a:endParaRPr lang="zh-CN" altLang="en-US" sz="4800" b="1" cap="none" spc="0" dirty="0">
              <a:ln w="10541" cmpd="sng">
                <a:solidFill>
                  <a:schemeClr val="accent1">
                    <a:shade val="88000"/>
                    <a:satMod val="110000"/>
                  </a:schemeClr>
                </a:solidFill>
                <a:prstDash val="solid"/>
              </a:ln>
              <a:effectLst>
                <a:glow rad="228600">
                  <a:schemeClr val="accent5">
                    <a:satMod val="175000"/>
                    <a:alpha val="40000"/>
                  </a:schemeClr>
                </a:glow>
              </a:effectLst>
            </a:endParaRPr>
          </a:p>
        </p:txBody>
      </p:sp>
      <p:sp>
        <p:nvSpPr>
          <p:cNvPr id="4" name="矩形 3"/>
          <p:cNvSpPr/>
          <p:nvPr/>
        </p:nvSpPr>
        <p:spPr>
          <a:xfrm>
            <a:off x="422981" y="1412776"/>
            <a:ext cx="4221027" cy="584775"/>
          </a:xfrm>
          <a:prstGeom prst="rect">
            <a:avLst/>
          </a:prstGeom>
          <a:solidFill>
            <a:srgbClr val="FFC000"/>
          </a:solidFill>
        </p:spPr>
        <p:txBody>
          <a:bodyPr wrap="none">
            <a:spAutoFit/>
          </a:bodyPr>
          <a:lstStyle/>
          <a:p>
            <a:r>
              <a:rPr lang="en-US" altLang="zh-CN" sz="3200" b="1" dirty="0">
                <a:latin typeface="Times New Roman" panose="02020603050405020304" pitchFamily="18" charset="0"/>
                <a:cs typeface="Times New Roman" panose="02020603050405020304" pitchFamily="18" charset="0"/>
              </a:rPr>
              <a:t>When Dinosaurs Lived</a:t>
            </a:r>
            <a:endParaRPr lang="zh-CN" altLang="zh-CN" sz="3200" dirty="0">
              <a:latin typeface="Times New Roman" panose="02020603050405020304" pitchFamily="18" charset="0"/>
              <a:cs typeface="Times New Roman" panose="02020603050405020304" pitchFamily="18" charset="0"/>
            </a:endParaRPr>
          </a:p>
        </p:txBody>
      </p:sp>
      <p:sp>
        <p:nvSpPr>
          <p:cNvPr id="2" name="AutoShape 2" descr="data:image/gif;base64,R0lGODlhAQABAAAAACH5BAEKAAEALAAAAAABAAEAAAICTAEAOw=="/>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8535" t="4564" r="8636" b="11144"/>
          <a:stretch/>
        </p:blipFill>
        <p:spPr bwMode="auto">
          <a:xfrm>
            <a:off x="1691680" y="3140968"/>
            <a:ext cx="3850793" cy="2612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542471" y="4222519"/>
            <a:ext cx="3201639" cy="584775"/>
          </a:xfrm>
          <a:prstGeom prst="rect">
            <a:avLst/>
          </a:prstGeom>
          <a:noFill/>
        </p:spPr>
        <p:txBody>
          <a:bodyPr wrap="square" rtlCol="0">
            <a:spAutoFit/>
          </a:bodyPr>
          <a:lstStyle/>
          <a:p>
            <a:pPr algn="ctr"/>
            <a:r>
              <a:rPr lang="en-US" altLang="zh-CN" sz="3200" b="1" dirty="0" err="1">
                <a:solidFill>
                  <a:srgbClr val="FF0000"/>
                </a:solidFill>
                <a:latin typeface="Times New Roman" panose="02020603050405020304" pitchFamily="18" charset="0"/>
                <a:cs typeface="Times New Roman" panose="02020603050405020304" pitchFamily="18" charset="0"/>
              </a:rPr>
              <a:t>Pinta</a:t>
            </a:r>
            <a:r>
              <a:rPr lang="en-US" altLang="zh-CN" sz="3200" b="1" dirty="0">
                <a:solidFill>
                  <a:srgbClr val="FF0000"/>
                </a:solidFill>
                <a:latin typeface="Times New Roman" panose="02020603050405020304" pitchFamily="18" charset="0"/>
                <a:cs typeface="Times New Roman" panose="02020603050405020304" pitchFamily="18" charset="0"/>
              </a:rPr>
              <a:t> Island</a:t>
            </a:r>
            <a:endParaRPr lang="zh-CN" alt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2692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内容占位符 2"/>
          <p:cNvSpPr txBox="1">
            <a:spLocks/>
          </p:cNvSpPr>
          <p:nvPr/>
        </p:nvSpPr>
        <p:spPr>
          <a:xfrm>
            <a:off x="539551" y="2276872"/>
            <a:ext cx="6069085" cy="84313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altLang="zh-CN" sz="2800" b="1" dirty="0">
                <a:solidFill>
                  <a:srgbClr val="0070C0"/>
                </a:solidFill>
                <a:latin typeface="Times New Roman" panose="02020603050405020304" pitchFamily="18" charset="0"/>
                <a:cs typeface="Times New Roman" panose="02020603050405020304" pitchFamily="18" charset="0"/>
              </a:rPr>
              <a:t>2.What kind of life did they live?</a:t>
            </a:r>
          </a:p>
        </p:txBody>
      </p:sp>
      <p:sp>
        <p:nvSpPr>
          <p:cNvPr id="3" name="矩形 2"/>
          <p:cNvSpPr/>
          <p:nvPr/>
        </p:nvSpPr>
        <p:spPr>
          <a:xfrm>
            <a:off x="399903" y="476672"/>
            <a:ext cx="8344207" cy="830997"/>
          </a:xfrm>
          <a:prstGeom prst="rect">
            <a:avLst/>
          </a:prstGeom>
          <a:noFill/>
          <a:scene3d>
            <a:camera prst="orthographicFront"/>
            <a:lightRig rig="threePt" dir="t"/>
          </a:scene3d>
          <a:sp3d>
            <a:bevelT prst="relaxedInset"/>
          </a:sp3d>
        </p:spPr>
        <p:txBody>
          <a:bodyPr wrap="none" lIns="91440" tIns="45720" rIns="91440" bIns="45720">
            <a:spAutoFit/>
          </a:bodyPr>
          <a:lstStyle/>
          <a:p>
            <a:pPr algn="ctr"/>
            <a:r>
              <a:rPr lang="en-US" altLang="zh-CN" sz="4800" b="1" cap="none" spc="0" dirty="0">
                <a:ln w="10541" cmpd="sng">
                  <a:solidFill>
                    <a:schemeClr val="accent1">
                      <a:shade val="88000"/>
                      <a:satMod val="110000"/>
                    </a:schemeClr>
                  </a:solidFill>
                  <a:prstDash val="solid"/>
                </a:ln>
                <a:effectLst>
                  <a:glow rad="228600">
                    <a:schemeClr val="accent5">
                      <a:satMod val="175000"/>
                      <a:alpha val="40000"/>
                    </a:schemeClr>
                  </a:glow>
                </a:effectLst>
              </a:rPr>
              <a:t>Read and answer the questions.</a:t>
            </a:r>
            <a:endParaRPr lang="zh-CN" altLang="en-US" sz="4800" b="1" cap="none" spc="0" dirty="0">
              <a:ln w="10541" cmpd="sng">
                <a:solidFill>
                  <a:schemeClr val="accent1">
                    <a:shade val="88000"/>
                    <a:satMod val="110000"/>
                  </a:schemeClr>
                </a:solidFill>
                <a:prstDash val="solid"/>
              </a:ln>
              <a:effectLst>
                <a:glow rad="228600">
                  <a:schemeClr val="accent5">
                    <a:satMod val="175000"/>
                    <a:alpha val="40000"/>
                  </a:schemeClr>
                </a:glow>
              </a:effectLst>
            </a:endParaRPr>
          </a:p>
        </p:txBody>
      </p:sp>
      <p:sp>
        <p:nvSpPr>
          <p:cNvPr id="4" name="矩形 3"/>
          <p:cNvSpPr/>
          <p:nvPr/>
        </p:nvSpPr>
        <p:spPr>
          <a:xfrm>
            <a:off x="422981" y="1412776"/>
            <a:ext cx="4221027" cy="584775"/>
          </a:xfrm>
          <a:prstGeom prst="rect">
            <a:avLst/>
          </a:prstGeom>
          <a:solidFill>
            <a:srgbClr val="FFC000"/>
          </a:solidFill>
        </p:spPr>
        <p:txBody>
          <a:bodyPr wrap="none">
            <a:spAutoFit/>
          </a:bodyPr>
          <a:lstStyle/>
          <a:p>
            <a:r>
              <a:rPr lang="en-US" altLang="zh-CN" sz="3200" b="1" dirty="0">
                <a:latin typeface="Times New Roman" panose="02020603050405020304" pitchFamily="18" charset="0"/>
                <a:cs typeface="Times New Roman" panose="02020603050405020304" pitchFamily="18" charset="0"/>
              </a:rPr>
              <a:t>When Dinosaurs Lived</a:t>
            </a:r>
            <a:endParaRPr lang="zh-CN" altLang="zh-CN" sz="3200" dirty="0">
              <a:latin typeface="Times New Roman" panose="02020603050405020304" pitchFamily="18" charset="0"/>
              <a:cs typeface="Times New Roman" panose="02020603050405020304" pitchFamily="18" charset="0"/>
            </a:endParaRPr>
          </a:p>
        </p:txBody>
      </p:sp>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39552" y="3365812"/>
            <a:ext cx="3240360" cy="2286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椭圆 1"/>
          <p:cNvSpPr/>
          <p:nvPr/>
        </p:nvSpPr>
        <p:spPr>
          <a:xfrm>
            <a:off x="539552" y="3662603"/>
            <a:ext cx="1656184" cy="79208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2627784" y="3911250"/>
            <a:ext cx="1165850" cy="79208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539552" y="4703338"/>
            <a:ext cx="1656184" cy="79208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619672" y="3362119"/>
            <a:ext cx="778230" cy="42692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2627784" y="3306791"/>
            <a:ext cx="1008112" cy="60445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539552" y="5949280"/>
            <a:ext cx="3183195" cy="584775"/>
          </a:xfrm>
          <a:prstGeom prst="rect">
            <a:avLst/>
          </a:prstGeom>
          <a:noFill/>
        </p:spPr>
        <p:txBody>
          <a:bodyPr wrap="square" rtlCol="0">
            <a:spAutoFit/>
          </a:bodyPr>
          <a:lstStyle/>
          <a:p>
            <a:pPr algn="ctr"/>
            <a:r>
              <a:rPr lang="en-US" altLang="zh-CN" sz="3200" b="1" dirty="0">
                <a:solidFill>
                  <a:srgbClr val="FF0000"/>
                </a:solidFill>
                <a:latin typeface="Times New Roman" panose="02020603050405020304" pitchFamily="18" charset="0"/>
                <a:cs typeface="Times New Roman" panose="02020603050405020304" pitchFamily="18" charset="0"/>
              </a:rPr>
              <a:t>shells</a:t>
            </a:r>
            <a:endParaRPr lang="zh-CN" altLang="en-US" sz="3200" b="1" dirty="0">
              <a:solidFill>
                <a:srgbClr val="FF0000"/>
              </a:solidFill>
              <a:latin typeface="Times New Roman" panose="02020603050405020304" pitchFamily="18" charset="0"/>
              <a:cs typeface="Times New Roman" panose="02020603050405020304" pitchFamily="18" charset="0"/>
            </a:endParaRPr>
          </a:p>
        </p:txBody>
      </p:sp>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l="15165" t="7643" r="5779"/>
          <a:stretch/>
        </p:blipFill>
        <p:spPr>
          <a:xfrm>
            <a:off x="4139952" y="3429000"/>
            <a:ext cx="2268961" cy="17654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15844" t="6318" r="32215" b="27494"/>
          <a:stretch/>
        </p:blipFill>
        <p:spPr>
          <a:xfrm>
            <a:off x="6516216" y="3429000"/>
            <a:ext cx="2075543" cy="17654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 name="TextBox 16"/>
          <p:cNvSpPr txBox="1"/>
          <p:nvPr/>
        </p:nvSpPr>
        <p:spPr>
          <a:xfrm>
            <a:off x="4665847" y="5495426"/>
            <a:ext cx="3183195" cy="584775"/>
          </a:xfrm>
          <a:prstGeom prst="rect">
            <a:avLst/>
          </a:prstGeom>
          <a:noFill/>
        </p:spPr>
        <p:txBody>
          <a:bodyPr wrap="square" rtlCol="0">
            <a:spAutoFit/>
          </a:bodyPr>
          <a:lstStyle/>
          <a:p>
            <a:pPr algn="ctr"/>
            <a:r>
              <a:rPr lang="en-US" altLang="zh-CN" sz="3200" b="1" dirty="0">
                <a:solidFill>
                  <a:srgbClr val="FF0000"/>
                </a:solidFill>
                <a:latin typeface="Times New Roman" panose="02020603050405020304" pitchFamily="18" charset="0"/>
                <a:cs typeface="Times New Roman" panose="02020603050405020304" pitchFamily="18" charset="0"/>
              </a:rPr>
              <a:t>predators</a:t>
            </a:r>
            <a:endParaRPr lang="zh-CN" alt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82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1" grpId="0" animBg="1"/>
      <p:bldP spid="12"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内容占位符 2"/>
          <p:cNvSpPr txBox="1">
            <a:spLocks/>
          </p:cNvSpPr>
          <p:nvPr/>
        </p:nvSpPr>
        <p:spPr>
          <a:xfrm>
            <a:off x="539552" y="2276872"/>
            <a:ext cx="8204558" cy="77112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altLang="zh-CN" sz="2800" b="1" dirty="0">
                <a:solidFill>
                  <a:srgbClr val="0070C0"/>
                </a:solidFill>
                <a:latin typeface="Times New Roman" panose="02020603050405020304" pitchFamily="18" charset="0"/>
                <a:cs typeface="Times New Roman" panose="02020603050405020304" pitchFamily="18" charset="0"/>
              </a:rPr>
              <a:t>3. Were they </a:t>
            </a:r>
            <a:r>
              <a:rPr lang="en-US" altLang="zh-CN" sz="2800" b="1" dirty="0">
                <a:solidFill>
                  <a:srgbClr val="FF0000"/>
                </a:solidFill>
                <a:latin typeface="Times New Roman" panose="02020603050405020304" pitchFamily="18" charset="0"/>
                <a:cs typeface="Times New Roman" panose="02020603050405020304" pitchFamily="18" charset="0"/>
              </a:rPr>
              <a:t>rare</a:t>
            </a:r>
            <a:r>
              <a:rPr lang="en-US" altLang="zh-CN" sz="2800" b="1" dirty="0">
                <a:solidFill>
                  <a:srgbClr val="0070C0"/>
                </a:solidFill>
                <a:latin typeface="Times New Roman" panose="02020603050405020304" pitchFamily="18" charset="0"/>
                <a:cs typeface="Times New Roman" panose="02020603050405020304" pitchFamily="18" charset="0"/>
              </a:rPr>
              <a:t>? How many of them were there?</a:t>
            </a:r>
          </a:p>
        </p:txBody>
      </p:sp>
      <p:sp>
        <p:nvSpPr>
          <p:cNvPr id="3" name="矩形 2"/>
          <p:cNvSpPr/>
          <p:nvPr/>
        </p:nvSpPr>
        <p:spPr>
          <a:xfrm>
            <a:off x="399903" y="476672"/>
            <a:ext cx="8344207" cy="830997"/>
          </a:xfrm>
          <a:prstGeom prst="rect">
            <a:avLst/>
          </a:prstGeom>
          <a:noFill/>
          <a:scene3d>
            <a:camera prst="orthographicFront"/>
            <a:lightRig rig="threePt" dir="t"/>
          </a:scene3d>
          <a:sp3d>
            <a:bevelT prst="relaxedInset"/>
          </a:sp3d>
        </p:spPr>
        <p:txBody>
          <a:bodyPr wrap="none" lIns="91440" tIns="45720" rIns="91440" bIns="45720">
            <a:spAutoFit/>
          </a:bodyPr>
          <a:lstStyle/>
          <a:p>
            <a:pPr algn="ctr"/>
            <a:r>
              <a:rPr lang="en-US" altLang="zh-CN" sz="4800" b="1" cap="none" spc="0" dirty="0">
                <a:ln w="10541" cmpd="sng">
                  <a:solidFill>
                    <a:schemeClr val="accent1">
                      <a:shade val="88000"/>
                      <a:satMod val="110000"/>
                    </a:schemeClr>
                  </a:solidFill>
                  <a:prstDash val="solid"/>
                </a:ln>
                <a:effectLst>
                  <a:glow rad="228600">
                    <a:schemeClr val="accent5">
                      <a:satMod val="175000"/>
                      <a:alpha val="40000"/>
                    </a:schemeClr>
                  </a:glow>
                </a:effectLst>
              </a:rPr>
              <a:t>Read and answer the questions.</a:t>
            </a:r>
            <a:endParaRPr lang="zh-CN" altLang="en-US" sz="4800" b="1" cap="none" spc="0" dirty="0">
              <a:ln w="10541" cmpd="sng">
                <a:solidFill>
                  <a:schemeClr val="accent1">
                    <a:shade val="88000"/>
                    <a:satMod val="110000"/>
                  </a:schemeClr>
                </a:solidFill>
                <a:prstDash val="solid"/>
              </a:ln>
              <a:effectLst>
                <a:glow rad="228600">
                  <a:schemeClr val="accent5">
                    <a:satMod val="175000"/>
                    <a:alpha val="40000"/>
                  </a:schemeClr>
                </a:glow>
              </a:effectLst>
            </a:endParaRPr>
          </a:p>
        </p:txBody>
      </p:sp>
      <p:sp>
        <p:nvSpPr>
          <p:cNvPr id="4" name="矩形 3"/>
          <p:cNvSpPr/>
          <p:nvPr/>
        </p:nvSpPr>
        <p:spPr>
          <a:xfrm>
            <a:off x="422981" y="1412776"/>
            <a:ext cx="4221027" cy="584775"/>
          </a:xfrm>
          <a:prstGeom prst="rect">
            <a:avLst/>
          </a:prstGeom>
          <a:solidFill>
            <a:srgbClr val="FFC000"/>
          </a:solidFill>
        </p:spPr>
        <p:txBody>
          <a:bodyPr wrap="none">
            <a:spAutoFit/>
          </a:bodyPr>
          <a:lstStyle/>
          <a:p>
            <a:r>
              <a:rPr lang="en-US" altLang="zh-CN" sz="3200" b="1" dirty="0">
                <a:latin typeface="Times New Roman" panose="02020603050405020304" pitchFamily="18" charset="0"/>
                <a:cs typeface="Times New Roman" panose="02020603050405020304" pitchFamily="18" charset="0"/>
              </a:rPr>
              <a:t>When Dinosaurs Lived</a:t>
            </a:r>
            <a:endParaRPr lang="zh-CN" altLang="zh-CN" sz="3200" dirty="0">
              <a:latin typeface="Times New Roman" panose="02020603050405020304" pitchFamily="18" charset="0"/>
              <a:cs typeface="Times New Roman" panose="02020603050405020304" pitchFamily="18" charset="0"/>
            </a:endParaRPr>
          </a:p>
        </p:txBody>
      </p:sp>
      <p:sp>
        <p:nvSpPr>
          <p:cNvPr id="2" name="AutoShape 2" descr="data:image/gif;base64,R0lGODlhAQABAAAAACH5BAEKAAEALAAAAAABAAEAAAICTAEAOw=="/>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188272" y="2852937"/>
            <a:ext cx="2754854"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952" y="2852938"/>
            <a:ext cx="4272630" cy="2808312"/>
          </a:xfrm>
          <a:prstGeom prst="rect">
            <a:avLst/>
          </a:prstGeom>
        </p:spPr>
      </p:pic>
      <p:sp>
        <p:nvSpPr>
          <p:cNvPr id="11" name="TextBox 10"/>
          <p:cNvSpPr txBox="1"/>
          <p:nvPr/>
        </p:nvSpPr>
        <p:spPr>
          <a:xfrm>
            <a:off x="4684669" y="5805264"/>
            <a:ext cx="3183195" cy="584775"/>
          </a:xfrm>
          <a:prstGeom prst="rect">
            <a:avLst/>
          </a:prstGeom>
          <a:noFill/>
        </p:spPr>
        <p:txBody>
          <a:bodyPr wrap="square" rtlCol="0">
            <a:spAutoFit/>
          </a:bodyPr>
          <a:lstStyle/>
          <a:p>
            <a:pPr algn="ctr"/>
            <a:r>
              <a:rPr lang="en-US" altLang="zh-CN" sz="3200" b="1" dirty="0">
                <a:solidFill>
                  <a:srgbClr val="FF0000"/>
                </a:solidFill>
                <a:latin typeface="Times New Roman" panose="02020603050405020304" pitchFamily="18" charset="0"/>
                <a:cs typeface="Times New Roman" panose="02020603050405020304" pitchFamily="18" charset="0"/>
              </a:rPr>
              <a:t>millions of </a:t>
            </a:r>
            <a:endParaRPr lang="zh-CN" alt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646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内容占位符 2"/>
          <p:cNvSpPr txBox="1">
            <a:spLocks/>
          </p:cNvSpPr>
          <p:nvPr/>
        </p:nvSpPr>
        <p:spPr>
          <a:xfrm>
            <a:off x="539552" y="2585864"/>
            <a:ext cx="3781198" cy="336341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altLang="zh-CN" sz="2800" b="1" dirty="0">
                <a:solidFill>
                  <a:srgbClr val="0070C0"/>
                </a:solidFill>
                <a:latin typeface="Times New Roman" panose="02020603050405020304" pitchFamily="18" charset="0"/>
                <a:cs typeface="Times New Roman" panose="02020603050405020304" pitchFamily="18" charset="0"/>
              </a:rPr>
              <a:t>1. How did giant tortoises disappear?</a:t>
            </a:r>
          </a:p>
          <a:p>
            <a:pPr algn="l"/>
            <a:r>
              <a:rPr lang="en-US" altLang="zh-CN" sz="2800" b="1" dirty="0">
                <a:solidFill>
                  <a:srgbClr val="0070C0"/>
                </a:solidFill>
                <a:latin typeface="Times New Roman" panose="02020603050405020304" pitchFamily="18" charset="0"/>
                <a:cs typeface="Times New Roman" panose="02020603050405020304" pitchFamily="18" charset="0"/>
              </a:rPr>
              <a:t>2. Was there any one of that kind left? If there was one, what was it called? Why was it called so?</a:t>
            </a:r>
          </a:p>
        </p:txBody>
      </p:sp>
      <p:sp>
        <p:nvSpPr>
          <p:cNvPr id="3" name="矩形 2"/>
          <p:cNvSpPr/>
          <p:nvPr/>
        </p:nvSpPr>
        <p:spPr>
          <a:xfrm>
            <a:off x="399903" y="476672"/>
            <a:ext cx="8344207" cy="830997"/>
          </a:xfrm>
          <a:prstGeom prst="rect">
            <a:avLst/>
          </a:prstGeom>
          <a:noFill/>
          <a:scene3d>
            <a:camera prst="orthographicFront"/>
            <a:lightRig rig="threePt" dir="t"/>
          </a:scene3d>
          <a:sp3d>
            <a:bevelT prst="relaxedInset"/>
          </a:sp3d>
        </p:spPr>
        <p:txBody>
          <a:bodyPr wrap="none" lIns="91440" tIns="45720" rIns="91440" bIns="45720">
            <a:spAutoFit/>
          </a:bodyPr>
          <a:lstStyle/>
          <a:p>
            <a:pPr algn="ctr"/>
            <a:r>
              <a:rPr lang="en-US" altLang="zh-CN" sz="4800" b="1" cap="none" spc="0" dirty="0">
                <a:ln w="10541" cmpd="sng">
                  <a:solidFill>
                    <a:schemeClr val="accent1">
                      <a:shade val="88000"/>
                      <a:satMod val="110000"/>
                    </a:schemeClr>
                  </a:solidFill>
                  <a:prstDash val="solid"/>
                </a:ln>
                <a:effectLst>
                  <a:glow rad="228600">
                    <a:schemeClr val="accent5">
                      <a:satMod val="175000"/>
                      <a:alpha val="40000"/>
                    </a:schemeClr>
                  </a:glow>
                </a:effectLst>
              </a:rPr>
              <a:t>Read and answer the questions.</a:t>
            </a:r>
            <a:endParaRPr lang="zh-CN" altLang="en-US" sz="4800" b="1" cap="none" spc="0" dirty="0">
              <a:ln w="10541" cmpd="sng">
                <a:solidFill>
                  <a:schemeClr val="accent1">
                    <a:shade val="88000"/>
                    <a:satMod val="110000"/>
                  </a:schemeClr>
                </a:solidFill>
                <a:prstDash val="solid"/>
              </a:ln>
              <a:effectLst>
                <a:glow rad="228600">
                  <a:schemeClr val="accent5">
                    <a:satMod val="175000"/>
                    <a:alpha val="40000"/>
                  </a:schemeClr>
                </a:glow>
              </a:effectLst>
            </a:endParaRPr>
          </a:p>
        </p:txBody>
      </p:sp>
      <p:sp>
        <p:nvSpPr>
          <p:cNvPr id="4" name="矩形 3"/>
          <p:cNvSpPr/>
          <p:nvPr/>
        </p:nvSpPr>
        <p:spPr>
          <a:xfrm>
            <a:off x="422981" y="1412776"/>
            <a:ext cx="4768998" cy="584775"/>
          </a:xfrm>
          <a:prstGeom prst="rect">
            <a:avLst/>
          </a:prstGeom>
          <a:solidFill>
            <a:srgbClr val="FFC000"/>
          </a:solidFill>
        </p:spPr>
        <p:txBody>
          <a:bodyPr wrap="none">
            <a:spAutoFit/>
          </a:bodyPr>
          <a:lstStyle/>
          <a:p>
            <a:r>
              <a:rPr lang="en-US" altLang="zh-CN" sz="3200" b="1" dirty="0">
                <a:latin typeface="Times New Roman" panose="02020603050405020304" pitchFamily="18" charset="0"/>
                <a:cs typeface="Times New Roman" panose="02020603050405020304" pitchFamily="18" charset="0"/>
              </a:rPr>
              <a:t>Giant Tortoises Disappear</a:t>
            </a:r>
            <a:endParaRPr lang="zh-CN" altLang="zh-CN" sz="3200" dirty="0">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37208" y="2533203"/>
            <a:ext cx="4011967" cy="323650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4743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内容占位符 2"/>
          <p:cNvSpPr txBox="1">
            <a:spLocks/>
          </p:cNvSpPr>
          <p:nvPr/>
        </p:nvSpPr>
        <p:spPr>
          <a:xfrm>
            <a:off x="539551" y="2585864"/>
            <a:ext cx="6003639" cy="336341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altLang="zh-CN" sz="2800" b="1" dirty="0">
                <a:solidFill>
                  <a:srgbClr val="0070C0"/>
                </a:solidFill>
                <a:latin typeface="Times New Roman" panose="02020603050405020304" pitchFamily="18" charset="0"/>
                <a:cs typeface="Times New Roman" panose="02020603050405020304" pitchFamily="18" charset="0"/>
              </a:rPr>
              <a:t>1. How did giant tortoises </a:t>
            </a:r>
            <a:r>
              <a:rPr lang="en-US" altLang="zh-CN" sz="2800" b="1" dirty="0">
                <a:solidFill>
                  <a:srgbClr val="FF0000"/>
                </a:solidFill>
                <a:latin typeface="Times New Roman" panose="02020603050405020304" pitchFamily="18" charset="0"/>
                <a:cs typeface="Times New Roman" panose="02020603050405020304" pitchFamily="18" charset="0"/>
              </a:rPr>
              <a:t>disappear</a:t>
            </a:r>
            <a:r>
              <a:rPr lang="en-US" altLang="zh-CN" sz="2800" b="1" dirty="0">
                <a:solidFill>
                  <a:srgbClr val="0070C0"/>
                </a:solidFill>
                <a:latin typeface="Times New Roman" panose="02020603050405020304" pitchFamily="18" charset="0"/>
                <a:cs typeface="Times New Roman" panose="02020603050405020304" pitchFamily="18" charset="0"/>
              </a:rPr>
              <a:t>?</a:t>
            </a:r>
          </a:p>
        </p:txBody>
      </p:sp>
      <p:sp>
        <p:nvSpPr>
          <p:cNvPr id="3" name="矩形 2"/>
          <p:cNvSpPr/>
          <p:nvPr/>
        </p:nvSpPr>
        <p:spPr>
          <a:xfrm>
            <a:off x="399903" y="476672"/>
            <a:ext cx="8344207" cy="830997"/>
          </a:xfrm>
          <a:prstGeom prst="rect">
            <a:avLst/>
          </a:prstGeom>
          <a:noFill/>
          <a:scene3d>
            <a:camera prst="orthographicFront"/>
            <a:lightRig rig="threePt" dir="t"/>
          </a:scene3d>
          <a:sp3d>
            <a:bevelT prst="relaxedInset"/>
          </a:sp3d>
        </p:spPr>
        <p:txBody>
          <a:bodyPr wrap="none" lIns="91440" tIns="45720" rIns="91440" bIns="45720">
            <a:spAutoFit/>
          </a:bodyPr>
          <a:lstStyle/>
          <a:p>
            <a:pPr algn="ctr"/>
            <a:r>
              <a:rPr lang="en-US" altLang="zh-CN" sz="4800" b="1" cap="none" spc="0" dirty="0">
                <a:ln w="10541" cmpd="sng">
                  <a:solidFill>
                    <a:schemeClr val="accent1">
                      <a:shade val="88000"/>
                      <a:satMod val="110000"/>
                    </a:schemeClr>
                  </a:solidFill>
                  <a:prstDash val="solid"/>
                </a:ln>
                <a:effectLst>
                  <a:glow rad="228600">
                    <a:schemeClr val="accent5">
                      <a:satMod val="175000"/>
                      <a:alpha val="40000"/>
                    </a:schemeClr>
                  </a:glow>
                </a:effectLst>
              </a:rPr>
              <a:t>Read and answer the questions.</a:t>
            </a:r>
            <a:endParaRPr lang="zh-CN" altLang="en-US" sz="4800" b="1" cap="none" spc="0" dirty="0">
              <a:ln w="10541" cmpd="sng">
                <a:solidFill>
                  <a:schemeClr val="accent1">
                    <a:shade val="88000"/>
                    <a:satMod val="110000"/>
                  </a:schemeClr>
                </a:solidFill>
                <a:prstDash val="solid"/>
              </a:ln>
              <a:effectLst>
                <a:glow rad="228600">
                  <a:schemeClr val="accent5">
                    <a:satMod val="175000"/>
                    <a:alpha val="40000"/>
                  </a:schemeClr>
                </a:glow>
              </a:effectLst>
            </a:endParaRPr>
          </a:p>
        </p:txBody>
      </p:sp>
      <p:sp>
        <p:nvSpPr>
          <p:cNvPr id="4" name="矩形 3"/>
          <p:cNvSpPr/>
          <p:nvPr/>
        </p:nvSpPr>
        <p:spPr>
          <a:xfrm>
            <a:off x="422981" y="1412776"/>
            <a:ext cx="4768998" cy="584775"/>
          </a:xfrm>
          <a:prstGeom prst="rect">
            <a:avLst/>
          </a:prstGeom>
          <a:solidFill>
            <a:srgbClr val="FFC000"/>
          </a:solidFill>
        </p:spPr>
        <p:txBody>
          <a:bodyPr wrap="none">
            <a:spAutoFit/>
          </a:bodyPr>
          <a:lstStyle/>
          <a:p>
            <a:r>
              <a:rPr lang="en-US" altLang="zh-CN" sz="3200" b="1" dirty="0">
                <a:latin typeface="Times New Roman" panose="02020603050405020304" pitchFamily="18" charset="0"/>
                <a:cs typeface="Times New Roman" panose="02020603050405020304" pitchFamily="18" charset="0"/>
              </a:rPr>
              <a:t>Giant Tortoises Disappear</a:t>
            </a:r>
            <a:endParaRPr lang="zh-CN" altLang="zh-CN" sz="3200" dirty="0">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498129" y="3431862"/>
            <a:ext cx="2915112" cy="23516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510255" y="5981178"/>
            <a:ext cx="3183195" cy="584775"/>
          </a:xfrm>
          <a:prstGeom prst="rect">
            <a:avLst/>
          </a:prstGeom>
          <a:noFill/>
        </p:spPr>
        <p:txBody>
          <a:bodyPr wrap="square" rtlCol="0">
            <a:spAutoFit/>
          </a:bodyPr>
          <a:lstStyle/>
          <a:p>
            <a:pPr algn="ctr"/>
            <a:r>
              <a:rPr lang="en-US" altLang="zh-CN" sz="3200" b="1" dirty="0">
                <a:solidFill>
                  <a:srgbClr val="FF0000"/>
                </a:solidFill>
                <a:latin typeface="Times New Roman" panose="02020603050405020304" pitchFamily="18" charset="0"/>
                <a:cs typeface="Times New Roman" panose="02020603050405020304" pitchFamily="18" charset="0"/>
              </a:rPr>
              <a:t>pirates</a:t>
            </a:r>
            <a:endParaRPr lang="zh-CN" altLang="en-US" sz="3200" b="1" dirty="0">
              <a:solidFill>
                <a:srgbClr val="FF0000"/>
              </a:solidFill>
              <a:latin typeface="Times New Roman" panose="02020603050405020304" pitchFamily="18" charset="0"/>
              <a:cs typeface="Times New Roman" panose="02020603050405020304" pitchFamily="18"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705" y="3264539"/>
            <a:ext cx="4273550" cy="280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椭圆 1"/>
          <p:cNvSpPr/>
          <p:nvPr/>
        </p:nvSpPr>
        <p:spPr>
          <a:xfrm>
            <a:off x="670705" y="4381444"/>
            <a:ext cx="884943"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971600" y="5109908"/>
            <a:ext cx="884943"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1555648" y="4716152"/>
            <a:ext cx="884943"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1414071" y="4319659"/>
            <a:ext cx="884943"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2195736" y="4275709"/>
            <a:ext cx="884943"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2440591" y="4851773"/>
            <a:ext cx="884943"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2947304" y="4381444"/>
            <a:ext cx="884943"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3098898" y="4820885"/>
            <a:ext cx="884943"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3960998" y="4993671"/>
            <a:ext cx="884943"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3938155" y="4521472"/>
            <a:ext cx="884943"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3926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09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12"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内容占位符 2"/>
          <p:cNvSpPr txBox="1">
            <a:spLocks/>
          </p:cNvSpPr>
          <p:nvPr/>
        </p:nvSpPr>
        <p:spPr>
          <a:xfrm>
            <a:off x="539551" y="2060848"/>
            <a:ext cx="8007732" cy="336341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altLang="zh-CN" sz="2800" b="1" dirty="0">
                <a:solidFill>
                  <a:srgbClr val="0070C0"/>
                </a:solidFill>
                <a:latin typeface="Times New Roman" panose="02020603050405020304" pitchFamily="18" charset="0"/>
                <a:cs typeface="Times New Roman" panose="02020603050405020304" pitchFamily="18" charset="0"/>
              </a:rPr>
              <a:t>2. Was there any one of that kind left? </a:t>
            </a:r>
          </a:p>
          <a:p>
            <a:pPr algn="l"/>
            <a:r>
              <a:rPr lang="en-US" altLang="zh-CN" sz="2800" b="1" dirty="0">
                <a:solidFill>
                  <a:srgbClr val="0070C0"/>
                </a:solidFill>
                <a:latin typeface="Times New Roman" panose="02020603050405020304" pitchFamily="18" charset="0"/>
                <a:cs typeface="Times New Roman" panose="02020603050405020304" pitchFamily="18" charset="0"/>
              </a:rPr>
              <a:t>    If there was one, what was it called? </a:t>
            </a:r>
          </a:p>
          <a:p>
            <a:pPr algn="l"/>
            <a:r>
              <a:rPr lang="en-US" altLang="zh-CN" sz="2800" b="1" dirty="0">
                <a:solidFill>
                  <a:srgbClr val="0070C0"/>
                </a:solidFill>
                <a:latin typeface="Times New Roman" panose="02020603050405020304" pitchFamily="18" charset="0"/>
                <a:cs typeface="Times New Roman" panose="02020603050405020304" pitchFamily="18" charset="0"/>
              </a:rPr>
              <a:t>    Why was it called so?</a:t>
            </a:r>
          </a:p>
        </p:txBody>
      </p:sp>
      <p:sp>
        <p:nvSpPr>
          <p:cNvPr id="3" name="矩形 2"/>
          <p:cNvSpPr/>
          <p:nvPr/>
        </p:nvSpPr>
        <p:spPr>
          <a:xfrm>
            <a:off x="399903" y="476672"/>
            <a:ext cx="8344207" cy="830997"/>
          </a:xfrm>
          <a:prstGeom prst="rect">
            <a:avLst/>
          </a:prstGeom>
          <a:noFill/>
          <a:scene3d>
            <a:camera prst="orthographicFront"/>
            <a:lightRig rig="threePt" dir="t"/>
          </a:scene3d>
          <a:sp3d>
            <a:bevelT prst="relaxedInset"/>
          </a:sp3d>
        </p:spPr>
        <p:txBody>
          <a:bodyPr wrap="none" lIns="91440" tIns="45720" rIns="91440" bIns="45720">
            <a:spAutoFit/>
          </a:bodyPr>
          <a:lstStyle/>
          <a:p>
            <a:pPr algn="ctr"/>
            <a:r>
              <a:rPr lang="en-US" altLang="zh-CN" sz="4800" b="1" cap="none" spc="0" dirty="0">
                <a:ln w="10541" cmpd="sng">
                  <a:solidFill>
                    <a:schemeClr val="accent1">
                      <a:shade val="88000"/>
                      <a:satMod val="110000"/>
                    </a:schemeClr>
                  </a:solidFill>
                  <a:prstDash val="solid"/>
                </a:ln>
                <a:effectLst>
                  <a:glow rad="228600">
                    <a:schemeClr val="accent5">
                      <a:satMod val="175000"/>
                      <a:alpha val="40000"/>
                    </a:schemeClr>
                  </a:glow>
                </a:effectLst>
              </a:rPr>
              <a:t>Read and answer the questions.</a:t>
            </a:r>
            <a:endParaRPr lang="zh-CN" altLang="en-US" sz="4800" b="1" cap="none" spc="0" dirty="0">
              <a:ln w="10541" cmpd="sng">
                <a:solidFill>
                  <a:schemeClr val="accent1">
                    <a:shade val="88000"/>
                    <a:satMod val="110000"/>
                  </a:schemeClr>
                </a:solidFill>
                <a:prstDash val="solid"/>
              </a:ln>
              <a:effectLst>
                <a:glow rad="228600">
                  <a:schemeClr val="accent5">
                    <a:satMod val="175000"/>
                    <a:alpha val="40000"/>
                  </a:schemeClr>
                </a:glow>
              </a:effectLst>
            </a:endParaRPr>
          </a:p>
        </p:txBody>
      </p:sp>
      <p:sp>
        <p:nvSpPr>
          <p:cNvPr id="4" name="矩形 3"/>
          <p:cNvSpPr/>
          <p:nvPr/>
        </p:nvSpPr>
        <p:spPr>
          <a:xfrm>
            <a:off x="422981" y="1412776"/>
            <a:ext cx="4768998" cy="584775"/>
          </a:xfrm>
          <a:prstGeom prst="rect">
            <a:avLst/>
          </a:prstGeom>
          <a:solidFill>
            <a:srgbClr val="FFC000"/>
          </a:solidFill>
        </p:spPr>
        <p:txBody>
          <a:bodyPr wrap="none">
            <a:spAutoFit/>
          </a:bodyPr>
          <a:lstStyle/>
          <a:p>
            <a:r>
              <a:rPr lang="en-US" altLang="zh-CN" sz="3200" b="1" dirty="0">
                <a:latin typeface="Times New Roman" panose="02020603050405020304" pitchFamily="18" charset="0"/>
                <a:cs typeface="Times New Roman" panose="02020603050405020304" pitchFamily="18" charset="0"/>
              </a:rPr>
              <a:t>Giant Tortoises Disappear</a:t>
            </a:r>
            <a:endParaRPr lang="zh-CN" altLang="zh-CN" sz="3200" dirty="0">
              <a:latin typeface="Times New Roman" panose="02020603050405020304" pitchFamily="18" charset="0"/>
              <a:cs typeface="Times New Roman" panose="02020603050405020304" pitchFamily="18" charset="0"/>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427984" y="3253447"/>
            <a:ext cx="2900166" cy="2956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971600" y="4238939"/>
            <a:ext cx="3183195" cy="1077218"/>
          </a:xfrm>
          <a:prstGeom prst="rect">
            <a:avLst/>
          </a:prstGeom>
          <a:noFill/>
        </p:spPr>
        <p:txBody>
          <a:bodyPr wrap="square" rtlCol="0">
            <a:spAutoFit/>
          </a:bodyPr>
          <a:lstStyle/>
          <a:p>
            <a:pPr algn="ctr"/>
            <a:r>
              <a:rPr lang="en-US" altLang="zh-CN" sz="3200" b="1" dirty="0">
                <a:solidFill>
                  <a:srgbClr val="FF0000"/>
                </a:solidFill>
                <a:latin typeface="Times New Roman" panose="02020603050405020304" pitchFamily="18" charset="0"/>
                <a:cs typeface="Times New Roman" panose="02020603050405020304" pitchFamily="18" charset="0"/>
              </a:rPr>
              <a:t>Lonesome George</a:t>
            </a:r>
            <a:endParaRPr lang="zh-CN" alt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915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291</TotalTime>
  <Words>511</Words>
  <Application>Microsoft Office PowerPoint</Application>
  <PresentationFormat>全屏显示(4:3)</PresentationFormat>
  <Paragraphs>77</Paragraphs>
  <Slides>19</Slides>
  <Notes>0</Notes>
  <HiddenSlides>0</HiddenSlides>
  <MMClips>0</MMClips>
  <ScaleCrop>false</ScaleCrop>
  <HeadingPairs>
    <vt:vector size="4" baseType="variant">
      <vt:variant>
        <vt:lpstr>主题</vt:lpstr>
      </vt:variant>
      <vt:variant>
        <vt:i4>1</vt:i4>
      </vt:variant>
      <vt:variant>
        <vt:lpstr>幻灯片标题</vt:lpstr>
      </vt:variant>
      <vt:variant>
        <vt:i4>19</vt:i4>
      </vt:variant>
    </vt:vector>
  </HeadingPairs>
  <TitlesOfParts>
    <vt:vector size="20" baseType="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1. Complete the chart.   What happened to the giant tortoises on Pinta Island?</vt:lpstr>
      <vt:lpstr>2. List out the important facts and interesting facts about Lonesome George. </vt:lpstr>
      <vt:lpstr>3. Complete the mind-map with some basic information about the giant tortoises on Pinta Island.</vt:lpstr>
      <vt:lpstr>4. Work in a group of three. 1) Introduce basic information about the giant tortoises on Pinta Island and what happened to them.  2) Share your feeling about the extinction of the giant tortoises on Pinta Island.</vt:lpstr>
      <vt:lpstr>1. Why is the book titled One of a Kind?  </vt:lpstr>
      <vt:lpstr>    和小组成员合作，制作一幅海报，介绍一种濒危动物，包括该动物的简介、其数量减少的原因以及如何保护该动物。在全班进行展示。</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ZHJ</dc:creator>
  <cp:lastModifiedBy>fltrp</cp:lastModifiedBy>
  <cp:revision>45</cp:revision>
  <dcterms:created xsi:type="dcterms:W3CDTF">2018-08-18T05:50:07Z</dcterms:created>
  <dcterms:modified xsi:type="dcterms:W3CDTF">2019-01-25T01:33:50Z</dcterms:modified>
</cp:coreProperties>
</file>