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257" r:id="rId3"/>
    <p:sldId id="258" r:id="rId4"/>
    <p:sldId id="264" r:id="rId5"/>
    <p:sldId id="265" r:id="rId6"/>
    <p:sldId id="266" r:id="rId7"/>
    <p:sldId id="259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78" r:id="rId25"/>
    <p:sldId id="281" r:id="rId26"/>
    <p:sldId id="284" r:id="rId27"/>
    <p:sldId id="282" r:id="rId28"/>
    <p:sldId id="283" r:id="rId29"/>
    <p:sldId id="286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83" d="100"/>
          <a:sy n="83" d="100"/>
        </p:scale>
        <p:origin x="-142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 smtClean="0">
                <a:latin typeface="+mn-lt"/>
                <a:ea typeface="+mn-ea"/>
              </a:defRPr>
            </a:lvl1pPr>
          </a:lstStyle>
          <a:p>
            <a:fld id="{CF78D474-1515-412D-9DF6-C5A4B8E757E0}" type="datetimeFigureOut">
              <a:rPr lang="zh-CN" altLang="en-US"/>
              <a:pPr/>
              <a:t>2019/1/25</a:t>
            </a:fld>
            <a:endParaRPr lang="zh-CN" altLang="en-US"/>
          </a:p>
        </p:txBody>
      </p:sp>
      <p:sp>
        <p:nvSpPr>
          <p:cNvPr id="2052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AB0F28-4544-4259-9F06-52322180C96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6184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1741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741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fld id="{4104AD21-22EA-4535-8F0D-36468DB52D67}" type="slidenum">
              <a:rPr lang="zh-CN" altLang="en-US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B0F28-4544-4259-9F06-52322180C964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43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E0E0BB-EB17-4D90-8F15-2598522179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ADDDF5-351A-4E27-BAF5-E8C8E0C3CCD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EB08F5-0922-4C6B-8A13-E28412D558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C639A-1E03-42C0-9359-1E6E55C4578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8FA121-AD8A-4755-B247-16466232258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FADC5A-54F3-45E8-9CBE-7CF5AD37F9B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492A76-5DB8-41CE-8F7C-92113B3F70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1D96D4-2595-45C6-8ED8-8C214E11575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CE5F4-85C5-46A6-A942-37C07A0F0D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5BEB28-D1E7-4AD1-83F1-02C5E0522A6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8A934F-A404-4CE8-8B96-E37BA60FF6D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2019/1/25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86292E-3F63-4648-B7EB-CFEB85895A4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1"/>
          <p:cNvSpPr>
            <a:spLocks noGrp="1" noChangeArrowheads="1"/>
          </p:cNvSpPr>
          <p:nvPr>
            <p:ph type="ctrTitle"/>
          </p:nvPr>
        </p:nvSpPr>
        <p:spPr>
          <a:xfrm>
            <a:off x="685800" y="188775"/>
            <a:ext cx="5314960" cy="145427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sz="5400" dirty="0" smtClean="0"/>
              <a:t/>
            </a:r>
            <a:br>
              <a:rPr lang="en-US" altLang="zh-CN" sz="5400" dirty="0" smtClean="0"/>
            </a:br>
            <a:r>
              <a:rPr lang="en-US" altLang="zh-CN" sz="5400" dirty="0" smtClean="0"/>
              <a:t/>
            </a:r>
            <a:br>
              <a:rPr lang="en-US" altLang="zh-CN" sz="5400" dirty="0" smtClean="0"/>
            </a:br>
            <a:r>
              <a:rPr lang="en-US" altLang="zh-CN" dirty="0">
                <a:effectLst/>
              </a:rPr>
              <a:t/>
            </a:r>
            <a:br>
              <a:rPr lang="en-US" altLang="zh-CN" dirty="0">
                <a:effectLst/>
              </a:rPr>
            </a:br>
            <a:r>
              <a:rPr lang="en-US" altLang="zh-CN" dirty="0" smtClean="0">
                <a:effectLst/>
              </a:rPr>
              <a:t/>
            </a:r>
            <a:br>
              <a:rPr lang="en-US" altLang="zh-CN" dirty="0" smtClean="0">
                <a:effectLst/>
              </a:rPr>
            </a:br>
            <a:r>
              <a:rPr lang="zh-CN" altLang="en-US" sz="3600" dirty="0" smtClean="0"/>
              <a:t>多维阅读第</a:t>
            </a:r>
            <a:r>
              <a:rPr lang="en-US" altLang="zh-CN" sz="3600" dirty="0" smtClean="0"/>
              <a:t>15</a:t>
            </a:r>
            <a:r>
              <a:rPr lang="zh-CN" altLang="en-US" sz="3600" dirty="0" smtClean="0"/>
              <a:t>级</a:t>
            </a:r>
            <a:r>
              <a:rPr lang="en-US" altLang="zh-CN" sz="3600" dirty="0">
                <a:effectLst/>
              </a:rPr>
              <a:t/>
            </a:r>
            <a:br>
              <a:rPr lang="en-US" altLang="zh-CN" sz="3600" dirty="0">
                <a:effectLst/>
              </a:rPr>
            </a:br>
            <a:r>
              <a:rPr lang="en-US" altLang="zh-CN" dirty="0" smtClean="0">
                <a:effectLst/>
              </a:rPr>
              <a:t>   </a:t>
            </a:r>
            <a:endParaRPr lang="en-US" altLang="zh-CN" sz="5400" b="1" dirty="0" smtClean="0"/>
          </a:p>
        </p:txBody>
      </p:sp>
      <p:sp>
        <p:nvSpPr>
          <p:cNvPr id="3" name="标题 1"/>
          <p:cNvSpPr txBox="1">
            <a:spLocks noChangeArrowheads="1"/>
          </p:cNvSpPr>
          <p:nvPr/>
        </p:nvSpPr>
        <p:spPr>
          <a:xfrm>
            <a:off x="2500298" y="1500174"/>
            <a:ext cx="4071966" cy="2428892"/>
          </a:xfrm>
          <a:prstGeom prst="rect">
            <a:avLst/>
          </a:prstGeom>
        </p:spPr>
        <p:txBody>
          <a:bodyPr vert="horz" anchor="b">
            <a:normAutofit fontScale="8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fontAlgn="auto">
              <a:spcAft>
                <a:spcPts val="0"/>
              </a:spcAft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altLang="zh-CN" sz="5400" b="1" dirty="0" smtClean="0"/>
              <a:t> </a:t>
            </a:r>
            <a:r>
              <a:rPr lang="en-US" altLang="zh-CN" sz="5400" b="1" dirty="0" smtClean="0">
                <a:latin typeface="+mj-lt"/>
              </a:rPr>
              <a:t>Dr  </a:t>
            </a:r>
            <a:r>
              <a:rPr lang="en-US" altLang="zh-CN" sz="5400" b="1" dirty="0" err="1" smtClean="0">
                <a:latin typeface="+mj-lt"/>
              </a:rPr>
              <a:t>Flockter</a:t>
            </a:r>
            <a:r>
              <a:rPr lang="en-US" altLang="zh-CN" sz="5400" b="1" dirty="0" smtClean="0">
                <a:latin typeface="+mj-lt"/>
              </a:rPr>
              <a:t/>
            </a:r>
            <a:br>
              <a:rPr lang="en-US" altLang="zh-CN" sz="5400" b="1" dirty="0" smtClean="0">
                <a:latin typeface="+mj-lt"/>
              </a:rPr>
            </a:br>
            <a:r>
              <a:rPr lang="en-US" altLang="zh-CN" sz="5400" b="1" dirty="0" smtClean="0">
                <a:latin typeface="+mj-lt"/>
              </a:rPr>
              <a:t>    </a:t>
            </a:r>
            <a:r>
              <a:rPr lang="zh-CN" altLang="zh-CN" sz="4400" b="1" dirty="0" smtClean="0">
                <a:latin typeface="+mj-lt"/>
              </a:rPr>
              <a:t>丛林历险记</a:t>
            </a:r>
            <a:endParaRPr kumimoji="0" lang="en-US" altLang="zh-CN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/>
            <a:r>
              <a:rPr lang="en-US" altLang="zh-CN" noProof="1"/>
              <a:t>What did Dr Flockter see</a:t>
            </a:r>
            <a:r>
              <a:rPr lang="en-US" altLang="zh-CN" noProof="1" smtClean="0"/>
              <a:t>?</a:t>
            </a:r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marL="0" indent="0" fontAlgn="auto">
              <a:buFont typeface="Arial" pitchFamily="34" charset="0"/>
              <a:buNone/>
            </a:pPr>
            <a:r>
              <a:rPr lang="en-US" altLang="zh-CN" noProof="1" smtClean="0">
                <a:solidFill>
                  <a:srgbClr val="00B050"/>
                </a:solidFill>
              </a:rPr>
              <a:t>What </a:t>
            </a:r>
            <a:r>
              <a:rPr lang="en-US" altLang="zh-CN" noProof="1">
                <a:solidFill>
                  <a:srgbClr val="00B050"/>
                </a:solidFill>
              </a:rPr>
              <a:t>do you think Dr Flockter would do</a:t>
            </a:r>
            <a:r>
              <a:rPr lang="en-US" altLang="zh-CN" sz="5400" noProof="1">
                <a:solidFill>
                  <a:srgbClr val="00B050"/>
                </a:solidFill>
              </a:rPr>
              <a:t>?</a:t>
            </a:r>
            <a:endParaRPr lang="zh-CN" altLang="en-US" sz="5400" noProof="1">
              <a:solidFill>
                <a:srgbClr val="00B050"/>
              </a:solidFill>
            </a:endParaRPr>
          </a:p>
        </p:txBody>
      </p:sp>
      <p:sp>
        <p:nvSpPr>
          <p:cNvPr id="13313" name="标题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6</a:t>
            </a:r>
            <a:endParaRPr lang="zh-CN" altLang="en-US" dirty="0" smtClean="0"/>
          </a:p>
        </p:txBody>
      </p:sp>
      <p:sp>
        <p:nvSpPr>
          <p:cNvPr id="7" name="云形 6">
            <a:hlinkClick r:id="rId2" action="ppaction://hlinksldjump"/>
          </p:cNvPr>
          <p:cNvSpPr/>
          <p:nvPr/>
        </p:nvSpPr>
        <p:spPr>
          <a:xfrm>
            <a:off x="539750" y="2781300"/>
            <a:ext cx="1439863" cy="79216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leapt </a:t>
            </a:r>
            <a:r>
              <a:rPr lang="en-US" altLang="zh-CN" noProof="1">
                <a:solidFill>
                  <a:schemeClr val="tx1"/>
                </a:solidFill>
              </a:rPr>
              <a:t>off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8" name="云形 7">
            <a:hlinkClick r:id="rId3" action="ppaction://hlinksldjump"/>
          </p:cNvPr>
          <p:cNvSpPr/>
          <p:nvPr/>
        </p:nvSpPr>
        <p:spPr>
          <a:xfrm>
            <a:off x="2627313" y="2917825"/>
            <a:ext cx="1439862" cy="79216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army </a:t>
            </a:r>
            <a:r>
              <a:rPr lang="en-US" altLang="zh-CN" noProof="1" smtClean="0">
                <a:solidFill>
                  <a:schemeClr val="tx1"/>
                </a:solidFill>
              </a:rPr>
              <a:t>ants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9" name="云形 8">
            <a:hlinkClick r:id="rId3" action="ppaction://hlinksldjump"/>
          </p:cNvPr>
          <p:cNvSpPr/>
          <p:nvPr/>
        </p:nvSpPr>
        <p:spPr>
          <a:xfrm>
            <a:off x="5148262" y="2411413"/>
            <a:ext cx="1709753" cy="79216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pincers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2714612" y="642918"/>
            <a:ext cx="187213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 noChangeArrowheads="1"/>
          </p:cNvSpPr>
          <p:nvPr>
            <p:ph type="title"/>
          </p:nvPr>
        </p:nvSpPr>
        <p:spPr>
          <a:xfrm>
            <a:off x="899745" y="1340855"/>
            <a:ext cx="4320300" cy="457200"/>
          </a:xfrm>
        </p:spPr>
        <p:txBody>
          <a:bodyPr/>
          <a:lstStyle/>
          <a:p>
            <a:pPr algn="l"/>
            <a:r>
              <a:rPr lang="en-US" altLang="zh-CN" sz="3600" dirty="0" smtClean="0"/>
              <a:t>leapt off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 smtClean="0"/>
          </a:p>
        </p:txBody>
      </p:sp>
      <p:sp>
        <p:nvSpPr>
          <p:cNvPr id="14339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1052721" y="3068975"/>
            <a:ext cx="6630387" cy="2120452"/>
          </a:xfrm>
        </p:spPr>
        <p:txBody>
          <a:bodyPr>
            <a:normAutofit/>
          </a:bodyPr>
          <a:lstStyle/>
          <a:p>
            <a:pPr algn="l"/>
            <a:r>
              <a:rPr lang="en-US" altLang="zh-CN" sz="2400" dirty="0" smtClean="0"/>
              <a:t>jumped off</a:t>
            </a:r>
          </a:p>
          <a:p>
            <a:pPr algn="l"/>
            <a:endParaRPr lang="en-US" altLang="zh-CN" sz="1800" dirty="0" smtClean="0"/>
          </a:p>
          <a:p>
            <a:pPr algn="l"/>
            <a:endParaRPr lang="en-US" altLang="zh-CN" sz="1800" dirty="0" smtClean="0"/>
          </a:p>
          <a:p>
            <a:pPr algn="l"/>
            <a:r>
              <a:rPr lang="en-US" altLang="zh-CN" sz="2400" i="1" dirty="0" smtClean="0"/>
              <a:t>They both </a:t>
            </a:r>
            <a:r>
              <a:rPr lang="en-US" altLang="zh-CN" sz="2400" i="1" dirty="0" smtClean="0">
                <a:solidFill>
                  <a:srgbClr val="FF0000"/>
                </a:solidFill>
              </a:rPr>
              <a:t>leapt off</a:t>
            </a:r>
            <a:r>
              <a:rPr lang="en-US" altLang="zh-CN" sz="2400" i="1" dirty="0" smtClean="0"/>
              <a:t> the cliff and fell to the ground.</a:t>
            </a:r>
            <a:endParaRPr lang="zh-CN" altLang="en-US" sz="2400" i="1" dirty="0" smtClean="0"/>
          </a:p>
        </p:txBody>
      </p:sp>
      <p:pic>
        <p:nvPicPr>
          <p:cNvPr id="14338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00120" y="620805"/>
            <a:ext cx="1851025" cy="24590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286124"/>
            <a:ext cx="2214578" cy="2505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23705" y="1715075"/>
            <a:ext cx="6740440" cy="2794000"/>
          </a:xfrm>
        </p:spPr>
        <p:txBody>
          <a:bodyPr>
            <a:normAutofit fontScale="90000"/>
          </a:bodyPr>
          <a:lstStyle/>
          <a:p>
            <a:pPr fontAlgn="auto"/>
            <a:r>
              <a:rPr lang="en-US" altLang="zh-CN" noProof="1" smtClean="0"/>
              <a:t>                          army  ants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</a:t>
            </a:r>
            <a:br>
              <a:rPr lang="en-US" altLang="zh-CN" dirty="0" smtClean="0"/>
            </a:br>
            <a:r>
              <a:rPr lang="en-US" altLang="zh-CN" dirty="0" smtClean="0"/>
              <a:t>                    </a:t>
            </a:r>
            <a:r>
              <a:rPr lang="en-US" altLang="zh-CN" noProof="1" smtClean="0"/>
              <a:t>pincers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endParaRPr lang="zh-CN" altLang="en-US" noProof="1"/>
          </a:p>
        </p:txBody>
      </p:sp>
      <p:cxnSp>
        <p:nvCxnSpPr>
          <p:cNvPr id="4" name="肘形连接符 3"/>
          <p:cNvCxnSpPr/>
          <p:nvPr/>
        </p:nvCxnSpPr>
        <p:spPr>
          <a:xfrm rot="10800000">
            <a:off x="3038475" y="1341438"/>
            <a:ext cx="1223963" cy="5746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连接符 6"/>
          <p:cNvCxnSpPr/>
          <p:nvPr/>
        </p:nvCxnSpPr>
        <p:spPr>
          <a:xfrm>
            <a:off x="5076035" y="3176587"/>
            <a:ext cx="1079500" cy="93662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4" name="图片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27146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/>
            <a:r>
              <a:rPr lang="en-US" altLang="zh-CN" noProof="1"/>
              <a:t>What did Dr Flockter do</a:t>
            </a:r>
            <a:r>
              <a:rPr lang="en-US" altLang="zh-CN" noProof="1" smtClean="0"/>
              <a:t>?</a:t>
            </a:r>
          </a:p>
          <a:p>
            <a:pPr fontAlgn="auto"/>
            <a:r>
              <a:rPr lang="en-US" altLang="zh-CN" noProof="1"/>
              <a:t>Could he run very quickly? Why</a:t>
            </a:r>
            <a:r>
              <a:rPr lang="en-US" altLang="zh-CN" noProof="1" smtClean="0"/>
              <a:t>?</a:t>
            </a:r>
          </a:p>
          <a:p>
            <a:pPr fontAlgn="auto"/>
            <a:r>
              <a:rPr lang="en-US" altLang="zh-CN" noProof="1"/>
              <a:t>How did Dr Flockter feel</a:t>
            </a:r>
            <a:r>
              <a:rPr lang="en-US" altLang="zh-CN" noProof="1" smtClean="0"/>
              <a:t>?</a:t>
            </a:r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fontAlgn="auto"/>
            <a:endParaRPr lang="en-US" altLang="zh-CN" noProof="1"/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 smtClean="0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r>
              <a:rPr lang="en-US" altLang="zh-CN" b="1" noProof="1" smtClean="0">
                <a:solidFill>
                  <a:srgbClr val="00B050"/>
                </a:solidFill>
              </a:rPr>
              <a:t>What </a:t>
            </a:r>
            <a:r>
              <a:rPr lang="en-US" altLang="zh-CN" b="1" noProof="1">
                <a:solidFill>
                  <a:srgbClr val="00B050"/>
                </a:solidFill>
              </a:rPr>
              <a:t>do you think Dr Flockter would do</a:t>
            </a:r>
            <a:r>
              <a:rPr lang="en-US" altLang="zh-CN" sz="5400" b="1" noProof="1">
                <a:solidFill>
                  <a:srgbClr val="00B050"/>
                </a:solidFill>
              </a:rPr>
              <a:t>?</a:t>
            </a:r>
            <a:endParaRPr lang="zh-CN" altLang="en-US" sz="5400" b="1" noProof="1">
              <a:solidFill>
                <a:srgbClr val="00B050"/>
              </a:solidFill>
            </a:endParaRPr>
          </a:p>
        </p:txBody>
      </p:sp>
      <p:sp>
        <p:nvSpPr>
          <p:cNvPr id="16385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8</a:t>
            </a:r>
            <a:endParaRPr lang="zh-CN" altLang="en-US" dirty="0" smtClean="0"/>
          </a:p>
        </p:txBody>
      </p:sp>
      <p:sp>
        <p:nvSpPr>
          <p:cNvPr id="4" name="云形 3">
            <a:hlinkClick r:id="rId3" action="ppaction://hlinksldjump"/>
          </p:cNvPr>
          <p:cNvSpPr/>
          <p:nvPr/>
        </p:nvSpPr>
        <p:spPr>
          <a:xfrm>
            <a:off x="468313" y="3860800"/>
            <a:ext cx="1871662" cy="93662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tree roots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5" name="云形 4">
            <a:hlinkClick r:id="rId3" action="ppaction://hlinksldjump"/>
          </p:cNvPr>
          <p:cNvSpPr/>
          <p:nvPr/>
        </p:nvSpPr>
        <p:spPr>
          <a:xfrm>
            <a:off x="2509838" y="3544888"/>
            <a:ext cx="1871662" cy="93662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branches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6" name="云形 5">
            <a:hlinkClick r:id="rId4" action="ppaction://hlinksldjump"/>
          </p:cNvPr>
          <p:cNvSpPr/>
          <p:nvPr/>
        </p:nvSpPr>
        <p:spPr>
          <a:xfrm>
            <a:off x="4381500" y="4165600"/>
            <a:ext cx="1871663" cy="93662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stumbled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8" name="云形 7">
            <a:hlinkClick r:id="rId5" action="ppaction://hlinksldjump"/>
          </p:cNvPr>
          <p:cNvSpPr/>
          <p:nvPr/>
        </p:nvSpPr>
        <p:spPr>
          <a:xfrm>
            <a:off x="6804025" y="3979863"/>
            <a:ext cx="1871663" cy="93662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prick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9" name="云形 8">
            <a:hlinkClick r:id="rId5" action="ppaction://hlinksldjump"/>
          </p:cNvPr>
          <p:cNvSpPr/>
          <p:nvPr/>
        </p:nvSpPr>
        <p:spPr>
          <a:xfrm>
            <a:off x="6784975" y="2609850"/>
            <a:ext cx="1873250" cy="93503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sting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3000364" y="642918"/>
            <a:ext cx="2329441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标题 1"/>
          <p:cNvSpPr>
            <a:spLocks noGrp="1" noChangeArrowheads="1"/>
          </p:cNvSpPr>
          <p:nvPr>
            <p:ph type="title"/>
          </p:nvPr>
        </p:nvSpPr>
        <p:spPr>
          <a:xfrm>
            <a:off x="179388" y="3354388"/>
            <a:ext cx="7481776" cy="457200"/>
          </a:xfrm>
        </p:spPr>
        <p:txBody>
          <a:bodyPr/>
          <a:lstStyle/>
          <a:p>
            <a:pPr algn="l"/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r>
              <a:rPr lang="en-US" altLang="zh-CN" sz="3600" dirty="0" smtClean="0">
                <a:latin typeface="+mn-lt"/>
              </a:rPr>
              <a:t>sting</a:t>
            </a:r>
            <a:r>
              <a:rPr lang="zh-CN" altLang="en-US" sz="3600" dirty="0" smtClean="0">
                <a:latin typeface="+mn-lt"/>
              </a:rPr>
              <a:t/>
            </a:r>
            <a:br>
              <a:rPr lang="zh-CN" altLang="en-US" sz="3600" dirty="0" smtClean="0">
                <a:latin typeface="+mn-lt"/>
              </a:rPr>
            </a:br>
            <a:endParaRPr lang="zh-CN" altLang="en-US" sz="3600" dirty="0" smtClean="0">
              <a:latin typeface="+mn-lt"/>
            </a:endParaRPr>
          </a:p>
        </p:txBody>
      </p:sp>
      <p:sp>
        <p:nvSpPr>
          <p:cNvPr id="18435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255435" y="2132911"/>
            <a:ext cx="4918574" cy="1152080"/>
          </a:xfrm>
        </p:spPr>
        <p:txBody>
          <a:bodyPr>
            <a:noAutofit/>
          </a:bodyPr>
          <a:lstStyle/>
          <a:p>
            <a:pPr algn="l"/>
            <a:r>
              <a:rPr lang="en-US" altLang="zh-CN" sz="2400" dirty="0" smtClean="0"/>
              <a:t>a painful wound caused by the thrust of an insect's stinger into skin</a:t>
            </a:r>
            <a:endParaRPr lang="zh-CN" altLang="en-US" sz="2400" dirty="0" smtClean="0"/>
          </a:p>
        </p:txBody>
      </p:sp>
      <p:pic>
        <p:nvPicPr>
          <p:cNvPr id="18434" name="内容占位符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57818" y="1071546"/>
            <a:ext cx="1357322" cy="1357322"/>
          </a:xfrm>
        </p:spPr>
      </p:pic>
      <p:sp>
        <p:nvSpPr>
          <p:cNvPr id="18436" name="标题 1"/>
          <p:cNvSpPr txBox="1">
            <a:spLocks noChangeArrowheads="1"/>
          </p:cNvSpPr>
          <p:nvPr/>
        </p:nvSpPr>
        <p:spPr bwMode="auto">
          <a:xfrm>
            <a:off x="255434" y="980831"/>
            <a:ext cx="3600672" cy="1008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prick</a:t>
            </a:r>
            <a:endParaRPr lang="zh-CN" altLang="en-US" sz="36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8437" name="文本占位符 3"/>
          <p:cNvSpPr txBox="1">
            <a:spLocks noChangeArrowheads="1"/>
          </p:cNvSpPr>
          <p:nvPr/>
        </p:nvSpPr>
        <p:spPr bwMode="auto">
          <a:xfrm>
            <a:off x="251700" y="3860800"/>
            <a:ext cx="4825125" cy="216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</a:pPr>
            <a:endParaRPr lang="en-US" altLang="zh-CN" sz="2000" dirty="0" smtClean="0">
              <a:latin typeface="+mj-lt"/>
            </a:endParaRPr>
          </a:p>
          <a:p>
            <a:pPr>
              <a:spcBef>
                <a:spcPct val="20000"/>
              </a:spcBef>
            </a:pPr>
            <a:endParaRPr lang="en-US" altLang="zh-CN" sz="2400" dirty="0" smtClean="0">
              <a:latin typeface="+mj-lt"/>
            </a:endParaRPr>
          </a:p>
          <a:p>
            <a:pPr>
              <a:spcBef>
                <a:spcPct val="20000"/>
              </a:spcBef>
            </a:pPr>
            <a:r>
              <a:rPr lang="en-US" altLang="zh-CN" sz="2400" dirty="0" smtClean="0">
                <a:latin typeface="+mj-lt"/>
              </a:rPr>
              <a:t>the </a:t>
            </a:r>
            <a:r>
              <a:rPr lang="en-US" altLang="zh-CN" sz="2400" dirty="0">
                <a:latin typeface="+mj-lt"/>
              </a:rPr>
              <a:t>act of puncturing with a small </a:t>
            </a:r>
            <a:r>
              <a:rPr lang="en-US" altLang="zh-CN" sz="2400" dirty="0" smtClean="0">
                <a:latin typeface="+mj-lt"/>
              </a:rPr>
              <a:t>point</a:t>
            </a:r>
            <a:endParaRPr lang="en-US" altLang="zh-CN" sz="2400" dirty="0">
              <a:latin typeface="+mj-lt"/>
            </a:endParaRPr>
          </a:p>
          <a:p>
            <a:pPr>
              <a:spcBef>
                <a:spcPct val="20000"/>
              </a:spcBef>
            </a:pPr>
            <a:endParaRPr lang="en-US" altLang="zh-CN" sz="2000" dirty="0">
              <a:latin typeface="+mj-lt"/>
            </a:endParaRPr>
          </a:p>
          <a:p>
            <a:pPr>
              <a:spcBef>
                <a:spcPct val="20000"/>
              </a:spcBef>
            </a:pPr>
            <a:endParaRPr lang="en-US" altLang="zh-CN" sz="2000" dirty="0">
              <a:latin typeface="+mj-lt"/>
            </a:endParaRPr>
          </a:p>
        </p:txBody>
      </p:sp>
      <p:pic>
        <p:nvPicPr>
          <p:cNvPr id="18438" name="图片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42" y="4000504"/>
            <a:ext cx="28575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1"/>
          <p:cNvSpPr>
            <a:spLocks noGrp="1" noChangeArrowheads="1"/>
          </p:cNvSpPr>
          <p:nvPr>
            <p:ph type="title"/>
          </p:nvPr>
        </p:nvSpPr>
        <p:spPr>
          <a:xfrm>
            <a:off x="571472" y="1285860"/>
            <a:ext cx="7481776" cy="457200"/>
          </a:xfrm>
        </p:spPr>
        <p:txBody>
          <a:bodyPr/>
          <a:lstStyle/>
          <a:p>
            <a:pPr algn="l"/>
            <a:r>
              <a:rPr lang="en-US" altLang="zh-CN" sz="3600" dirty="0" smtClean="0">
                <a:latin typeface="+mn-lt"/>
              </a:rPr>
              <a:t>stumbled</a:t>
            </a:r>
            <a:r>
              <a:rPr lang="zh-CN" altLang="en-US" sz="3600" dirty="0" smtClean="0">
                <a:latin typeface="+mn-lt"/>
              </a:rPr>
              <a:t/>
            </a:r>
            <a:br>
              <a:rPr lang="zh-CN" altLang="en-US" sz="3600" dirty="0" smtClean="0">
                <a:latin typeface="+mn-lt"/>
              </a:rPr>
            </a:br>
            <a:endParaRPr lang="zh-CN" altLang="en-US" sz="3600" dirty="0" smtClean="0">
              <a:latin typeface="+mn-lt"/>
            </a:endParaRPr>
          </a:p>
        </p:txBody>
      </p:sp>
      <p:sp>
        <p:nvSpPr>
          <p:cNvPr id="19459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611725" y="3140980"/>
            <a:ext cx="6558382" cy="2552482"/>
          </a:xfrm>
        </p:spPr>
        <p:txBody>
          <a:bodyPr>
            <a:normAutofit/>
          </a:bodyPr>
          <a:lstStyle/>
          <a:p>
            <a:pPr algn="l"/>
            <a:r>
              <a:rPr lang="en-US" altLang="zh-CN" sz="2400" dirty="0" smtClean="0"/>
              <a:t>tripped when walking or running</a:t>
            </a:r>
          </a:p>
          <a:p>
            <a:pPr algn="l"/>
            <a:endParaRPr lang="en-US" altLang="zh-CN" sz="2400" dirty="0" smtClean="0"/>
          </a:p>
          <a:p>
            <a:pPr algn="l"/>
            <a:endParaRPr lang="en-US" altLang="zh-CN" sz="2400" dirty="0" smtClean="0"/>
          </a:p>
          <a:p>
            <a:pPr algn="l"/>
            <a:endParaRPr lang="en-US" altLang="zh-CN" sz="2400" dirty="0" smtClean="0"/>
          </a:p>
          <a:p>
            <a:pPr algn="l"/>
            <a:r>
              <a:rPr lang="en-US" altLang="zh-CN" sz="2400" i="1" dirty="0" smtClean="0"/>
              <a:t>Her foot caught a shoe and she </a:t>
            </a:r>
            <a:r>
              <a:rPr lang="en-US" altLang="zh-CN" sz="2400" i="1" dirty="0" smtClean="0">
                <a:solidFill>
                  <a:srgbClr val="FF0000"/>
                </a:solidFill>
              </a:rPr>
              <a:t>stumbled</a:t>
            </a:r>
            <a:r>
              <a:rPr lang="en-US" altLang="zh-CN" sz="2400" i="1" dirty="0" smtClean="0"/>
              <a:t>.</a:t>
            </a:r>
            <a:endParaRPr lang="zh-CN" altLang="en-US" sz="2400" i="1" dirty="0" smtClean="0"/>
          </a:p>
        </p:txBody>
      </p:sp>
      <p:pic>
        <p:nvPicPr>
          <p:cNvPr id="19458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4" y="857232"/>
            <a:ext cx="3214837" cy="218882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650590" y="1196975"/>
            <a:ext cx="4809680" cy="3225800"/>
          </a:xfrm>
        </p:spPr>
        <p:txBody>
          <a:bodyPr>
            <a:normAutofit/>
          </a:bodyPr>
          <a:lstStyle/>
          <a:p>
            <a:pPr fontAlgn="auto"/>
            <a:r>
              <a:rPr lang="en-US" altLang="zh-CN" noProof="1"/>
              <a:t>tree </a:t>
            </a:r>
            <a:r>
              <a:rPr lang="en-US" altLang="zh-CN" noProof="1" smtClean="0"/>
              <a:t>roots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noProof="1"/>
              <a:t>branches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endParaRPr lang="zh-CN" altLang="en-US" noProof="1"/>
          </a:p>
        </p:txBody>
      </p:sp>
      <p:cxnSp>
        <p:nvCxnSpPr>
          <p:cNvPr id="4" name="肘形连接符 3"/>
          <p:cNvCxnSpPr/>
          <p:nvPr/>
        </p:nvCxnSpPr>
        <p:spPr>
          <a:xfrm rot="10800000" flipV="1">
            <a:off x="2627313" y="1700213"/>
            <a:ext cx="1008062" cy="50482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3" name="图片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37" y="1484313"/>
            <a:ext cx="23907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肘形连接符 7"/>
          <p:cNvCxnSpPr/>
          <p:nvPr/>
        </p:nvCxnSpPr>
        <p:spPr>
          <a:xfrm rot="16200000" flipH="1">
            <a:off x="4769644" y="3515519"/>
            <a:ext cx="1152525" cy="25241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5" name="图片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221163"/>
            <a:ext cx="28575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内容占位符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What did Dr </a:t>
            </a:r>
            <a:r>
              <a:rPr lang="en-US" altLang="zh-CN" dirty="0" err="1" smtClean="0"/>
              <a:t>Flockter</a:t>
            </a:r>
            <a:r>
              <a:rPr lang="en-US" altLang="zh-CN" dirty="0" smtClean="0"/>
              <a:t> see at that time?</a:t>
            </a:r>
          </a:p>
          <a:p>
            <a:r>
              <a:rPr lang="en-US" altLang="zh-CN" dirty="0" smtClean="0"/>
              <a:t>What would have happened if Dr </a:t>
            </a:r>
            <a:r>
              <a:rPr lang="en-US" altLang="zh-CN" dirty="0" err="1" smtClean="0"/>
              <a:t>Flockter</a:t>
            </a:r>
            <a:r>
              <a:rPr lang="en-US" altLang="zh-CN" dirty="0" smtClean="0"/>
              <a:t> had been stung by the army ants?</a:t>
            </a:r>
          </a:p>
          <a:p>
            <a:pPr>
              <a:buNone/>
            </a:pPr>
            <a:endParaRPr lang="zh-CN" altLang="en-US" dirty="0" smtClean="0"/>
          </a:p>
        </p:txBody>
      </p:sp>
      <p:sp>
        <p:nvSpPr>
          <p:cNvPr id="21505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10</a:t>
            </a:r>
            <a:endParaRPr lang="zh-CN" altLang="en-US" dirty="0" smtClean="0"/>
          </a:p>
        </p:txBody>
      </p:sp>
      <p:sp>
        <p:nvSpPr>
          <p:cNvPr id="21507" name="矩形 3"/>
          <p:cNvSpPr>
            <a:spLocks noChangeArrowheads="1"/>
          </p:cNvSpPr>
          <p:nvPr/>
        </p:nvSpPr>
        <p:spPr bwMode="auto">
          <a:xfrm>
            <a:off x="715963" y="5243513"/>
            <a:ext cx="74882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3200" b="1" dirty="0">
                <a:solidFill>
                  <a:srgbClr val="00B050"/>
                </a:solidFill>
              </a:rPr>
              <a:t>What do you think </a:t>
            </a:r>
            <a:r>
              <a:rPr lang="en-US" altLang="zh-CN" sz="3200" b="1" dirty="0" err="1">
                <a:solidFill>
                  <a:srgbClr val="00B050"/>
                </a:solidFill>
              </a:rPr>
              <a:t>Dr</a:t>
            </a:r>
            <a:r>
              <a:rPr lang="en-US" altLang="zh-CN" sz="3200" b="1" dirty="0">
                <a:solidFill>
                  <a:srgbClr val="00B050"/>
                </a:solidFill>
              </a:rPr>
              <a:t> </a:t>
            </a:r>
            <a:r>
              <a:rPr lang="en-US" altLang="zh-CN" sz="3200" b="1" dirty="0" err="1">
                <a:solidFill>
                  <a:srgbClr val="00B050"/>
                </a:solidFill>
              </a:rPr>
              <a:t>Flockter</a:t>
            </a:r>
            <a:r>
              <a:rPr lang="en-US" altLang="zh-CN" sz="3200" b="1" dirty="0">
                <a:solidFill>
                  <a:srgbClr val="00B050"/>
                </a:solidFill>
              </a:rPr>
              <a:t> would do</a:t>
            </a:r>
            <a:r>
              <a:rPr lang="en-US" altLang="zh-CN" sz="5400" b="1" dirty="0">
                <a:solidFill>
                  <a:srgbClr val="00B050"/>
                </a:solidFill>
              </a:rPr>
              <a:t>?</a:t>
            </a:r>
            <a:endParaRPr lang="zh-CN" altLang="en-US" sz="5400" b="1" dirty="0">
              <a:solidFill>
                <a:srgbClr val="00B050"/>
              </a:solidFill>
            </a:endParaRPr>
          </a:p>
        </p:txBody>
      </p:sp>
      <p:sp>
        <p:nvSpPr>
          <p:cNvPr id="5" name="云形 4">
            <a:hlinkClick r:id="rId2" action="ppaction://hlinksldjump"/>
          </p:cNvPr>
          <p:cNvSpPr/>
          <p:nvPr/>
        </p:nvSpPr>
        <p:spPr>
          <a:xfrm>
            <a:off x="1332706" y="3682346"/>
            <a:ext cx="2807263" cy="93503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swarming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6" name="云形 5">
            <a:hlinkClick r:id="rId2" action="ppaction://hlinksldjump"/>
          </p:cNvPr>
          <p:cNvSpPr/>
          <p:nvPr/>
        </p:nvSpPr>
        <p:spPr>
          <a:xfrm>
            <a:off x="6732588" y="4329113"/>
            <a:ext cx="1871662" cy="93503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skeleton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3500430" y="714356"/>
            <a:ext cx="165611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 noChangeArrowheads="1"/>
          </p:cNvSpPr>
          <p:nvPr>
            <p:ph type="title"/>
          </p:nvPr>
        </p:nvSpPr>
        <p:spPr>
          <a:xfrm>
            <a:off x="500034" y="1000108"/>
            <a:ext cx="7481776" cy="457200"/>
          </a:xfrm>
        </p:spPr>
        <p:txBody>
          <a:bodyPr/>
          <a:lstStyle/>
          <a:p>
            <a:pPr algn="l"/>
            <a:r>
              <a:rPr lang="en-US" altLang="zh-CN" sz="3200" dirty="0" smtClean="0"/>
              <a:t>  </a:t>
            </a:r>
            <a:r>
              <a:rPr lang="en-US" altLang="zh-CN" sz="3600" dirty="0" smtClean="0"/>
              <a:t>swarming</a:t>
            </a:r>
            <a:r>
              <a:rPr lang="zh-CN" altLang="en-US" sz="3600" dirty="0" smtClean="0"/>
              <a:t/>
            </a:r>
            <a:br>
              <a:rPr lang="zh-CN" altLang="en-US" sz="3600" dirty="0" smtClean="0"/>
            </a:br>
            <a:endParaRPr lang="zh-CN" altLang="en-US" sz="3600" dirty="0" smtClean="0"/>
          </a:p>
        </p:txBody>
      </p:sp>
      <p:sp>
        <p:nvSpPr>
          <p:cNvPr id="22531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714348" y="1928802"/>
            <a:ext cx="3974592" cy="914400"/>
          </a:xfrm>
        </p:spPr>
        <p:txBody>
          <a:bodyPr>
            <a:normAutofit/>
          </a:bodyPr>
          <a:lstStyle/>
          <a:p>
            <a:pPr algn="l"/>
            <a:r>
              <a:rPr lang="en-US" altLang="zh-CN" sz="2400" dirty="0" smtClean="0"/>
              <a:t>moving in a large group</a:t>
            </a:r>
            <a:endParaRPr lang="zh-CN" altLang="en-US" sz="2400" dirty="0" smtClean="0"/>
          </a:p>
        </p:txBody>
      </p:sp>
      <p:pic>
        <p:nvPicPr>
          <p:cNvPr id="22530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39686" y="260780"/>
            <a:ext cx="3786188" cy="2486025"/>
          </a:xfrm>
        </p:spPr>
      </p:pic>
      <p:sp>
        <p:nvSpPr>
          <p:cNvPr id="22532" name="标题 1"/>
          <p:cNvSpPr txBox="1">
            <a:spLocks noChangeArrowheads="1"/>
          </p:cNvSpPr>
          <p:nvPr/>
        </p:nvSpPr>
        <p:spPr bwMode="auto">
          <a:xfrm>
            <a:off x="701675" y="3284991"/>
            <a:ext cx="3345573" cy="115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36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skeleton</a:t>
            </a:r>
            <a:endParaRPr lang="zh-CN" altLang="en-US" sz="3600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2533" name="图片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45" y="3933035"/>
            <a:ext cx="28575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占位符 3"/>
          <p:cNvSpPr txBox="1">
            <a:spLocks noChangeArrowheads="1"/>
          </p:cNvSpPr>
          <p:nvPr/>
        </p:nvSpPr>
        <p:spPr>
          <a:xfrm>
            <a:off x="827740" y="4725090"/>
            <a:ext cx="4032878" cy="1116839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 fontAlgn="auto"/>
            <a:r>
              <a:rPr lang="en-US" altLang="zh-CN" sz="2400" dirty="0" smtClean="0"/>
              <a:t>the structures of bones  that support the body of a person or an animal</a:t>
            </a:r>
            <a:endParaRPr lang="zh-CN" alt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内容占位符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smtClean="0"/>
              <a:t>What did Dr Flockter do?</a:t>
            </a:r>
            <a:endParaRPr lang="zh-CN" altLang="zh-CN" smtClean="0"/>
          </a:p>
          <a:p>
            <a:endParaRPr lang="zh-CN" altLang="en-US" smtClean="0"/>
          </a:p>
        </p:txBody>
      </p:sp>
      <p:sp>
        <p:nvSpPr>
          <p:cNvPr id="23553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12</a:t>
            </a:r>
            <a:endParaRPr lang="zh-CN" altLang="en-US" dirty="0" smtClean="0"/>
          </a:p>
        </p:txBody>
      </p:sp>
      <p:sp>
        <p:nvSpPr>
          <p:cNvPr id="23555" name="矩形 3"/>
          <p:cNvSpPr>
            <a:spLocks noChangeArrowheads="1"/>
          </p:cNvSpPr>
          <p:nvPr/>
        </p:nvSpPr>
        <p:spPr bwMode="auto">
          <a:xfrm>
            <a:off x="715963" y="5243513"/>
            <a:ext cx="74882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3200" b="1">
                <a:solidFill>
                  <a:srgbClr val="00B050"/>
                </a:solidFill>
              </a:rPr>
              <a:t>What do you think Dr Flockter would do</a:t>
            </a:r>
            <a:r>
              <a:rPr lang="en-US" altLang="zh-CN" sz="5400" b="1">
                <a:solidFill>
                  <a:srgbClr val="00B050"/>
                </a:solidFill>
              </a:rPr>
              <a:t>?</a:t>
            </a:r>
            <a:endParaRPr lang="zh-CN" altLang="en-US" sz="5400" b="1">
              <a:solidFill>
                <a:srgbClr val="00B050"/>
              </a:solidFill>
            </a:endParaRPr>
          </a:p>
        </p:txBody>
      </p:sp>
      <p:sp>
        <p:nvSpPr>
          <p:cNvPr id="5" name="云形 4">
            <a:hlinkClick r:id="rId2" action="ppaction://hlinksldjump"/>
          </p:cNvPr>
          <p:cNvSpPr/>
          <p:nvPr/>
        </p:nvSpPr>
        <p:spPr>
          <a:xfrm>
            <a:off x="712788" y="3141663"/>
            <a:ext cx="1871662" cy="93503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piranhas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6" name="云形 5">
            <a:hlinkClick r:id="rId2" action="ppaction://hlinksldjump"/>
          </p:cNvPr>
          <p:cNvSpPr/>
          <p:nvPr/>
        </p:nvSpPr>
        <p:spPr>
          <a:xfrm>
            <a:off x="3851275" y="3294063"/>
            <a:ext cx="1873250" cy="93503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vine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23558" name="TextBox 7"/>
          <p:cNvSpPr txBox="1">
            <a:spLocks noChangeArrowheads="1"/>
          </p:cNvSpPr>
          <p:nvPr/>
        </p:nvSpPr>
        <p:spPr bwMode="auto">
          <a:xfrm>
            <a:off x="3214678" y="714356"/>
            <a:ext cx="25098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内容占位符 2"/>
          <p:cNvSpPr>
            <a:spLocks noGrp="1" noChangeArrowheads="1"/>
          </p:cNvSpPr>
          <p:nvPr>
            <p:ph idx="1"/>
          </p:nvPr>
        </p:nvSpPr>
        <p:spPr>
          <a:xfrm>
            <a:off x="457200" y="1337319"/>
            <a:ext cx="8229600" cy="245170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l"/>
            </a:pPr>
            <a:r>
              <a:rPr lang="en-US" altLang="zh-CN" sz="3200" dirty="0" smtClean="0">
                <a:solidFill>
                  <a:srgbClr val="0070C0"/>
                </a:solidFill>
              </a:rPr>
              <a:t>What</a:t>
            </a:r>
            <a:r>
              <a:rPr lang="en-US" altLang="zh-CN" sz="3200" dirty="0" smtClean="0"/>
              <a:t> can you see in the picture?</a:t>
            </a:r>
          </a:p>
          <a:p>
            <a:pPr>
              <a:buFont typeface="Wingdings" pitchFamily="2" charset="2"/>
              <a:buChar char="l"/>
            </a:pPr>
            <a:r>
              <a:rPr lang="en-US" altLang="zh-CN" sz="3200" dirty="0" smtClean="0">
                <a:solidFill>
                  <a:srgbClr val="0070C0"/>
                </a:solidFill>
              </a:rPr>
              <a:t>Who</a:t>
            </a:r>
            <a:r>
              <a:rPr lang="en-US" altLang="zh-CN" sz="3200" dirty="0" smtClean="0"/>
              <a:t> was the man? </a:t>
            </a:r>
            <a:r>
              <a:rPr lang="en-US" altLang="zh-CN" sz="3200" dirty="0" smtClean="0">
                <a:solidFill>
                  <a:srgbClr val="0070C0"/>
                </a:solidFill>
              </a:rPr>
              <a:t>Where</a:t>
            </a:r>
            <a:r>
              <a:rPr lang="en-US" altLang="zh-CN" sz="3200" dirty="0" smtClean="0"/>
              <a:t> was he? </a:t>
            </a:r>
            <a:r>
              <a:rPr lang="en-US" altLang="zh-CN" sz="3200" dirty="0" smtClean="0">
                <a:solidFill>
                  <a:srgbClr val="0070C0"/>
                </a:solidFill>
              </a:rPr>
              <a:t>Why</a:t>
            </a:r>
            <a:r>
              <a:rPr lang="en-US" altLang="zh-CN" sz="3200" dirty="0" smtClean="0"/>
              <a:t> he was here?</a:t>
            </a:r>
          </a:p>
          <a:p>
            <a:pPr>
              <a:buFont typeface="Wingdings" pitchFamily="2" charset="2"/>
              <a:buChar char="l"/>
            </a:pPr>
            <a:r>
              <a:rPr lang="en-US" altLang="zh-CN" sz="3200" dirty="0" smtClean="0">
                <a:solidFill>
                  <a:srgbClr val="0070C0"/>
                </a:solidFill>
              </a:rPr>
              <a:t>What</a:t>
            </a:r>
            <a:r>
              <a:rPr lang="en-US" altLang="zh-CN" sz="3200" dirty="0" smtClean="0"/>
              <a:t> might happen to the scorpion and the rat?</a:t>
            </a:r>
            <a:endParaRPr lang="zh-CN" altLang="en-US" sz="3200" dirty="0" smtClean="0"/>
          </a:p>
        </p:txBody>
      </p:sp>
      <p:sp>
        <p:nvSpPr>
          <p:cNvPr id="5121" name="标题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Lead-in </a:t>
            </a:r>
            <a:endParaRPr lang="zh-CN" altLang="en-US" sz="4000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500438"/>
            <a:ext cx="4929222" cy="296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131900" y="2024318"/>
            <a:ext cx="4535488" cy="2376832"/>
          </a:xfrm>
        </p:spPr>
        <p:txBody>
          <a:bodyPr>
            <a:normAutofit/>
          </a:bodyPr>
          <a:lstStyle/>
          <a:p>
            <a:pPr fontAlgn="auto"/>
            <a:r>
              <a:rPr lang="en-US" altLang="zh-CN" noProof="1" smtClean="0"/>
              <a:t>piranhas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noProof="1"/>
              <a:t>vine</a:t>
            </a:r>
            <a:endParaRPr lang="zh-CN" altLang="en-US" noProof="1"/>
          </a:p>
        </p:txBody>
      </p:sp>
      <p:cxnSp>
        <p:nvCxnSpPr>
          <p:cNvPr id="4" name="肘形连接符 3"/>
          <p:cNvCxnSpPr/>
          <p:nvPr/>
        </p:nvCxnSpPr>
        <p:spPr>
          <a:xfrm rot="5400000" flipH="1" flipV="1">
            <a:off x="4247357" y="1880394"/>
            <a:ext cx="576262" cy="2159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肘形连接符 5"/>
          <p:cNvCxnSpPr/>
          <p:nvPr/>
        </p:nvCxnSpPr>
        <p:spPr>
          <a:xfrm rot="16200000" flipH="1">
            <a:off x="3980230" y="4292600"/>
            <a:ext cx="647700" cy="2159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80" name="图片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488" y="260350"/>
            <a:ext cx="18192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图片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724400"/>
            <a:ext cx="28575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/>
            <a:r>
              <a:rPr lang="en-US" altLang="zh-CN" noProof="1"/>
              <a:t>What did Dr Flockter do</a:t>
            </a:r>
            <a:r>
              <a:rPr lang="en-US" altLang="zh-CN" noProof="1" smtClean="0"/>
              <a:t>?</a:t>
            </a:r>
          </a:p>
          <a:p>
            <a:pPr fontAlgn="auto"/>
            <a:r>
              <a:rPr lang="en-US" altLang="zh-CN" noProof="1"/>
              <a:t>What did he see</a:t>
            </a:r>
            <a:r>
              <a:rPr lang="en-US" altLang="zh-CN" noProof="1" smtClean="0"/>
              <a:t>?</a:t>
            </a:r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 smtClean="0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r>
              <a:rPr lang="en-US" altLang="zh-CN" b="1" noProof="1" smtClean="0">
                <a:solidFill>
                  <a:srgbClr val="00B050"/>
                </a:solidFill>
              </a:rPr>
              <a:t>How </a:t>
            </a:r>
            <a:r>
              <a:rPr lang="en-US" altLang="zh-CN" b="1" noProof="1">
                <a:solidFill>
                  <a:srgbClr val="00B050"/>
                </a:solidFill>
              </a:rPr>
              <a:t>do you think Dr Flockter felt then</a:t>
            </a:r>
            <a:r>
              <a:rPr lang="en-US" altLang="zh-CN" sz="4000" b="1" noProof="1">
                <a:solidFill>
                  <a:srgbClr val="00B050"/>
                </a:solidFill>
              </a:rPr>
              <a:t>?</a:t>
            </a:r>
            <a:endParaRPr lang="zh-CN" altLang="en-US" b="1" noProof="1">
              <a:solidFill>
                <a:srgbClr val="00B050"/>
              </a:solidFill>
            </a:endParaRPr>
          </a:p>
        </p:txBody>
      </p:sp>
      <p:sp>
        <p:nvSpPr>
          <p:cNvPr id="25601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14</a:t>
            </a:r>
            <a:endParaRPr lang="zh-CN" altLang="en-US" dirty="0" smtClean="0"/>
          </a:p>
        </p:txBody>
      </p:sp>
      <p:sp>
        <p:nvSpPr>
          <p:cNvPr id="4" name="云形 3">
            <a:hlinkClick r:id="rId2" action="ppaction://hlinksldjump"/>
          </p:cNvPr>
          <p:cNvSpPr/>
          <p:nvPr/>
        </p:nvSpPr>
        <p:spPr>
          <a:xfrm>
            <a:off x="712788" y="3141663"/>
            <a:ext cx="1871662" cy="93503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grabbed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5" name="云形 4">
            <a:hlinkClick r:id="rId2" action="ppaction://hlinksldjump"/>
          </p:cNvPr>
          <p:cNvSpPr/>
          <p:nvPr/>
        </p:nvSpPr>
        <p:spPr>
          <a:xfrm>
            <a:off x="3322638" y="2997200"/>
            <a:ext cx="1871662" cy="93662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swung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6" name="云形 5">
            <a:hlinkClick r:id="rId3" action="ppaction://hlinksldjump"/>
          </p:cNvPr>
          <p:cNvSpPr/>
          <p:nvPr/>
        </p:nvSpPr>
        <p:spPr>
          <a:xfrm>
            <a:off x="5940425" y="2349500"/>
            <a:ext cx="1871663" cy="93503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>
                <a:solidFill>
                  <a:schemeClr val="tx1"/>
                </a:solidFill>
              </a:rPr>
              <a:t>toad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7" name="云形 6">
            <a:hlinkClick r:id="rId3" action="ppaction://hlinksldjump"/>
          </p:cNvPr>
          <p:cNvSpPr/>
          <p:nvPr/>
        </p:nvSpPr>
        <p:spPr>
          <a:xfrm>
            <a:off x="4427538" y="4079875"/>
            <a:ext cx="1873250" cy="93503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noProof="1" smtClean="0">
                <a:solidFill>
                  <a:schemeClr val="tx1"/>
                </a:solidFill>
              </a:rPr>
              <a:t>patches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25607" name="TextBox 8"/>
          <p:cNvSpPr txBox="1">
            <a:spLocks noChangeArrowheads="1"/>
          </p:cNvSpPr>
          <p:nvPr/>
        </p:nvSpPr>
        <p:spPr bwMode="auto">
          <a:xfrm>
            <a:off x="3286116" y="642918"/>
            <a:ext cx="2041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741155" y="2564940"/>
            <a:ext cx="2088145" cy="1143000"/>
          </a:xfrm>
        </p:spPr>
        <p:txBody>
          <a:bodyPr>
            <a:normAutofit fontScale="90000"/>
          </a:bodyPr>
          <a:lstStyle/>
          <a:p>
            <a:pPr fontAlgn="auto"/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noProof="1" smtClean="0"/>
              <a:t>toad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endParaRPr lang="zh-CN" altLang="en-US" noProof="1"/>
          </a:p>
        </p:txBody>
      </p:sp>
      <p:pic>
        <p:nvPicPr>
          <p:cNvPr id="26626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770" y="665957"/>
            <a:ext cx="2193925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肘形连接符 4"/>
          <p:cNvCxnSpPr/>
          <p:nvPr/>
        </p:nvCxnSpPr>
        <p:spPr>
          <a:xfrm rot="10800000" flipV="1">
            <a:off x="3455727" y="1379094"/>
            <a:ext cx="863600" cy="2603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肘形连接符 7"/>
          <p:cNvCxnSpPr/>
          <p:nvPr/>
        </p:nvCxnSpPr>
        <p:spPr>
          <a:xfrm rot="16200000" flipH="1">
            <a:off x="4210780" y="3810997"/>
            <a:ext cx="649287" cy="2159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29" name="图片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4380706"/>
            <a:ext cx="2514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 12"/>
          <p:cNvSpPr/>
          <p:nvPr/>
        </p:nvSpPr>
        <p:spPr>
          <a:xfrm rot="20910648">
            <a:off x="611732" y="1387036"/>
            <a:ext cx="1008063" cy="142875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4283980" y="915839"/>
            <a:ext cx="2286000" cy="10002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4100" b="1" noProof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黑体"/>
                <a:cs typeface="+mj-cs"/>
              </a:rPr>
              <a:t>patches</a:t>
            </a:r>
            <a:r>
              <a:rPr lang="en-US" altLang="zh-CN" sz="4100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黑体"/>
                <a:cs typeface="+mj-cs"/>
              </a:rPr>
              <a:t/>
            </a:r>
            <a:br>
              <a:rPr lang="en-US" altLang="zh-CN" sz="4100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ucida Sans Unicode"/>
                <a:ea typeface="黑体"/>
                <a:cs typeface="+mj-cs"/>
              </a:rPr>
            </a:br>
            <a:endParaRPr lang="zh-CN" altLang="en-US" dirty="0"/>
          </a:p>
        </p:txBody>
      </p:sp>
      <p:sp>
        <p:nvSpPr>
          <p:cNvPr id="9" name="右箭头 8"/>
          <p:cNvSpPr/>
          <p:nvPr/>
        </p:nvSpPr>
        <p:spPr>
          <a:xfrm rot="20910648">
            <a:off x="932791" y="2170642"/>
            <a:ext cx="1008063" cy="142875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 noChangeArrowheads="1"/>
          </p:cNvSpPr>
          <p:nvPr>
            <p:ph type="title"/>
          </p:nvPr>
        </p:nvSpPr>
        <p:spPr>
          <a:xfrm>
            <a:off x="500034" y="4000504"/>
            <a:ext cx="7481776" cy="457200"/>
          </a:xfrm>
        </p:spPr>
        <p:txBody>
          <a:bodyPr/>
          <a:lstStyle/>
          <a:p>
            <a:pPr algn="l"/>
            <a:r>
              <a:rPr lang="en-US" altLang="zh-CN" sz="3600" dirty="0" smtClean="0"/>
              <a:t>grabbed</a:t>
            </a:r>
            <a:endParaRPr lang="zh-CN" altLang="en-US" sz="3600" dirty="0" smtClean="0"/>
          </a:p>
        </p:txBody>
      </p:sp>
      <p:sp>
        <p:nvSpPr>
          <p:cNvPr id="27651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339135" y="1916896"/>
            <a:ext cx="4376875" cy="1201400"/>
          </a:xfrm>
        </p:spPr>
        <p:txBody>
          <a:bodyPr/>
          <a:lstStyle/>
          <a:p>
            <a:pPr marL="182563" indent="-182563" algn="l"/>
            <a:r>
              <a:rPr lang="en-US" altLang="zh-CN" sz="2400" dirty="0" smtClean="0"/>
              <a:t>  moved vigorously through a wide arc or circle</a:t>
            </a:r>
          </a:p>
          <a:p>
            <a:pPr marL="182563" indent="-182563" algn="l"/>
            <a:endParaRPr lang="zh-CN" altLang="en-US" sz="2400" dirty="0" smtClean="0"/>
          </a:p>
        </p:txBody>
      </p:sp>
      <p:pic>
        <p:nvPicPr>
          <p:cNvPr id="27650" name="内容占位符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932" y="260780"/>
            <a:ext cx="3400348" cy="2744859"/>
          </a:xfrm>
        </p:spPr>
      </p:pic>
      <p:sp>
        <p:nvSpPr>
          <p:cNvPr id="27652" name="标题 1"/>
          <p:cNvSpPr txBox="1">
            <a:spLocks noChangeArrowheads="1"/>
          </p:cNvSpPr>
          <p:nvPr/>
        </p:nvSpPr>
        <p:spPr bwMode="auto">
          <a:xfrm>
            <a:off x="539720" y="404790"/>
            <a:ext cx="3008313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swung</a:t>
            </a:r>
            <a:endParaRPr lang="zh-CN" altLang="en-US" sz="36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7653" name="文本占位符 3"/>
          <p:cNvSpPr txBox="1">
            <a:spLocks noChangeArrowheads="1"/>
          </p:cNvSpPr>
          <p:nvPr/>
        </p:nvSpPr>
        <p:spPr bwMode="auto">
          <a:xfrm>
            <a:off x="571472" y="4786322"/>
            <a:ext cx="442890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CN" sz="2400" dirty="0" smtClean="0">
                <a:latin typeface="+mn-lt"/>
              </a:rPr>
              <a:t>grasped or seized suddenly   and roughly</a:t>
            </a:r>
            <a:endParaRPr lang="zh-CN" altLang="en-US" sz="2400" dirty="0">
              <a:latin typeface="+mn-lt"/>
            </a:endParaRPr>
          </a:p>
        </p:txBody>
      </p:sp>
      <p:pic>
        <p:nvPicPr>
          <p:cNvPr id="27654" name="图片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075" y="4374747"/>
            <a:ext cx="284797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/>
            <a:r>
              <a:rPr lang="en-US" altLang="zh-CN" b="1" noProof="1"/>
              <a:t>How did Dr Flockter feel then?</a:t>
            </a:r>
            <a:endParaRPr lang="zh-CN" altLang="zh-CN" noProof="1"/>
          </a:p>
          <a:p>
            <a:pPr fontAlgn="auto"/>
            <a:endParaRPr lang="en-US" altLang="zh-CN" noProof="1" smtClean="0"/>
          </a:p>
          <a:p>
            <a:pPr fontAlgn="auto"/>
            <a:endParaRPr lang="en-US" altLang="zh-CN" noProof="1"/>
          </a:p>
          <a:p>
            <a:pPr fontAlgn="auto"/>
            <a:endParaRPr lang="en-US" altLang="zh-CN" noProof="1" smtClean="0"/>
          </a:p>
          <a:p>
            <a:pPr marL="0" indent="0" fontAlgn="auto">
              <a:buFont typeface="Arial" pitchFamily="34" charset="0"/>
              <a:buNone/>
            </a:pPr>
            <a:r>
              <a:rPr lang="en-US" altLang="zh-CN" b="1" noProof="1" smtClean="0">
                <a:solidFill>
                  <a:srgbClr val="00B050"/>
                </a:solidFill>
              </a:rPr>
              <a:t>How </a:t>
            </a:r>
            <a:r>
              <a:rPr lang="en-US" altLang="zh-CN" b="1" noProof="1">
                <a:solidFill>
                  <a:srgbClr val="00B050"/>
                </a:solidFill>
              </a:rPr>
              <a:t>would Dr Flockter </a:t>
            </a:r>
            <a:r>
              <a:rPr lang="en-US" altLang="zh-CN" b="1" noProof="1" smtClean="0">
                <a:solidFill>
                  <a:srgbClr val="00B050"/>
                </a:solidFill>
              </a:rPr>
              <a:t>leave </a:t>
            </a:r>
            <a:r>
              <a:rPr lang="en-US" altLang="zh-CN" b="1" noProof="1">
                <a:solidFill>
                  <a:srgbClr val="00B050"/>
                </a:solidFill>
              </a:rPr>
              <a:t>the island</a:t>
            </a:r>
            <a:r>
              <a:rPr lang="en-US" altLang="zh-CN" sz="4400" b="1" noProof="1">
                <a:solidFill>
                  <a:srgbClr val="00B050"/>
                </a:solidFill>
              </a:rPr>
              <a:t>?</a:t>
            </a:r>
            <a:endParaRPr lang="zh-CN" altLang="en-US" sz="4400" b="1" noProof="1">
              <a:solidFill>
                <a:srgbClr val="00B050"/>
              </a:solidFill>
            </a:endParaRPr>
          </a:p>
        </p:txBody>
      </p:sp>
      <p:sp>
        <p:nvSpPr>
          <p:cNvPr id="28673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Page16</a:t>
            </a:r>
            <a:endParaRPr lang="zh-CN" altLang="en-US" dirty="0" smtClean="0"/>
          </a:p>
        </p:txBody>
      </p:sp>
      <p:sp>
        <p:nvSpPr>
          <p:cNvPr id="28675" name="TextBox 3"/>
          <p:cNvSpPr txBox="1">
            <a:spLocks noChangeArrowheads="1"/>
          </p:cNvSpPr>
          <p:nvPr/>
        </p:nvSpPr>
        <p:spPr bwMode="auto">
          <a:xfrm>
            <a:off x="3000364" y="714356"/>
            <a:ext cx="194413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内容占位符 2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229600" cy="5043887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What difficulties did </a:t>
            </a:r>
            <a:r>
              <a:rPr lang="en-US" altLang="zh-CN" sz="3200" dirty="0" err="1" smtClean="0"/>
              <a:t>Dr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Flockter</a:t>
            </a:r>
            <a:r>
              <a:rPr lang="en-US" altLang="zh-CN" sz="3200" dirty="0" smtClean="0"/>
              <a:t> meet when </a:t>
            </a:r>
            <a:r>
              <a:rPr lang="en-US" altLang="zh-CN" sz="3200" dirty="0" smtClean="0">
                <a:solidFill>
                  <a:srgbClr val="7030A0"/>
                </a:solidFill>
              </a:rPr>
              <a:t>searching for a new animal</a:t>
            </a:r>
            <a:r>
              <a:rPr lang="en-US" altLang="zh-CN" sz="3200" dirty="0" smtClean="0"/>
              <a:t>?</a:t>
            </a:r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What difficulties did </a:t>
            </a:r>
            <a:r>
              <a:rPr lang="en-US" altLang="zh-CN" sz="3200" dirty="0" err="1" smtClean="0"/>
              <a:t>Dr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Flockter</a:t>
            </a:r>
            <a:r>
              <a:rPr lang="en-US" altLang="zh-CN" sz="3200" dirty="0" smtClean="0"/>
              <a:t> meet when trying to </a:t>
            </a:r>
            <a:r>
              <a:rPr lang="en-US" altLang="zh-CN" sz="3200" dirty="0" smtClean="0">
                <a:solidFill>
                  <a:srgbClr val="7030A0"/>
                </a:solidFill>
              </a:rPr>
              <a:t>escape from the army ants</a:t>
            </a:r>
            <a:r>
              <a:rPr lang="en-US" altLang="zh-CN" sz="3200" dirty="0" smtClean="0"/>
              <a:t>?</a:t>
            </a:r>
          </a:p>
          <a:p>
            <a:endParaRPr lang="en-US" altLang="zh-CN" sz="3200" dirty="0" smtClean="0"/>
          </a:p>
          <a:p>
            <a:r>
              <a:rPr lang="en-US" altLang="zh-CN" sz="3200" dirty="0" smtClean="0"/>
              <a:t> </a:t>
            </a:r>
            <a:r>
              <a:rPr lang="en-US" altLang="zh-CN" sz="3200" dirty="0" smtClean="0">
                <a:solidFill>
                  <a:srgbClr val="7030A0"/>
                </a:solidFill>
              </a:rPr>
              <a:t>How</a:t>
            </a:r>
            <a:r>
              <a:rPr lang="en-US" altLang="zh-CN" sz="3200" dirty="0" smtClean="0"/>
              <a:t> did </a:t>
            </a:r>
            <a:r>
              <a:rPr lang="en-US" altLang="zh-CN" sz="3200" dirty="0" err="1" smtClean="0"/>
              <a:t>Dr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Flockter</a:t>
            </a:r>
            <a:r>
              <a:rPr lang="en-US" altLang="zh-CN" sz="3200" dirty="0" smtClean="0"/>
              <a:t> manage to escape and find a new animal?</a:t>
            </a:r>
          </a:p>
          <a:p>
            <a:endParaRPr lang="zh-CN" altLang="en-US" dirty="0" smtClean="0"/>
          </a:p>
        </p:txBody>
      </p:sp>
      <p:sp>
        <p:nvSpPr>
          <p:cNvPr id="30721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Reread the story</a:t>
            </a:r>
            <a:endParaRPr lang="zh-CN" altLang="en-US" dirty="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内容占位符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090679"/>
          </a:xfrm>
        </p:spPr>
        <p:txBody>
          <a:bodyPr>
            <a:normAutofit lnSpcReduction="10000"/>
          </a:bodyPr>
          <a:lstStyle/>
          <a:p>
            <a:pPr marL="109728" indent="0" fontAlgn="auto">
              <a:buNone/>
            </a:pPr>
            <a:r>
              <a:rPr lang="en-US" altLang="zh-CN" sz="3200" noProof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Requirements:</a:t>
            </a:r>
          </a:p>
          <a:p>
            <a:pPr marL="109728" indent="0" fontAlgn="auto">
              <a:buNone/>
            </a:pPr>
            <a:endParaRPr lang="en-US" altLang="zh-CN" sz="3200" noProof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/>
            <a:r>
              <a:rPr lang="en-US" altLang="zh-CN" sz="3200" noProof="1" smtClean="0">
                <a:solidFill>
                  <a:schemeClr val="accent6">
                    <a:lumMod val="75000"/>
                  </a:schemeClr>
                </a:solidFill>
              </a:rPr>
              <a:t>use </a:t>
            </a:r>
            <a:r>
              <a:rPr lang="en-US" altLang="zh-CN" sz="3200" noProof="1">
                <a:solidFill>
                  <a:srgbClr val="FF0000"/>
                </a:solidFill>
              </a:rPr>
              <a:t>the words and expressions </a:t>
            </a:r>
            <a:r>
              <a:rPr lang="en-US" altLang="zh-CN" sz="3200" noProof="1"/>
              <a:t>you </a:t>
            </a:r>
            <a:r>
              <a:rPr lang="en-US" altLang="zh-CN" sz="3200" noProof="1" smtClean="0"/>
              <a:t>have learnt </a:t>
            </a:r>
            <a:r>
              <a:rPr lang="en-US" altLang="zh-CN" sz="3200" noProof="1"/>
              <a:t>in this </a:t>
            </a:r>
            <a:r>
              <a:rPr lang="en-US" altLang="zh-CN" sz="3200" noProof="1" smtClean="0"/>
              <a:t>story </a:t>
            </a:r>
          </a:p>
          <a:p>
            <a:pPr fontAlgn="auto"/>
            <a:r>
              <a:rPr lang="en-US" altLang="zh-CN" sz="3200" noProof="1" smtClean="0"/>
              <a:t>from </a:t>
            </a:r>
            <a:r>
              <a:rPr lang="en-US" altLang="zh-CN" sz="3200" noProof="1"/>
              <a:t>the </a:t>
            </a:r>
            <a:r>
              <a:rPr lang="en-US" altLang="zh-CN" sz="3200" noProof="1">
                <a:solidFill>
                  <a:schemeClr val="accent6">
                    <a:lumMod val="75000"/>
                  </a:schemeClr>
                </a:solidFill>
              </a:rPr>
              <a:t>view of </a:t>
            </a:r>
            <a:r>
              <a:rPr lang="en-US" altLang="zh-CN" sz="3200" noProof="1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US" altLang="zh-CN" sz="3200" noProof="1" smtClean="0">
                <a:solidFill>
                  <a:srgbClr val="FF0000"/>
                </a:solidFill>
              </a:rPr>
              <a:t>first</a:t>
            </a:r>
            <a:r>
              <a:rPr lang="en-US" altLang="zh-CN" sz="3200" noProof="1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200" noProof="1">
                <a:solidFill>
                  <a:srgbClr val="FF0000"/>
                </a:solidFill>
              </a:rPr>
              <a:t>person</a:t>
            </a:r>
          </a:p>
          <a:p>
            <a:pPr fontAlgn="auto"/>
            <a:r>
              <a:rPr lang="en-US" altLang="zh-CN" sz="3200" noProof="1" smtClean="0"/>
              <a:t>retell the </a:t>
            </a:r>
            <a:r>
              <a:rPr lang="en-US" altLang="zh-CN" sz="3200" noProof="1">
                <a:solidFill>
                  <a:srgbClr val="FF0000"/>
                </a:solidFill>
              </a:rPr>
              <a:t>whole</a:t>
            </a:r>
            <a:r>
              <a:rPr lang="en-US" altLang="zh-CN" sz="3200" noProof="1"/>
              <a:t> </a:t>
            </a:r>
            <a:r>
              <a:rPr lang="en-US" altLang="zh-CN" sz="3200" noProof="1">
                <a:solidFill>
                  <a:srgbClr val="FF0000"/>
                </a:solidFill>
              </a:rPr>
              <a:t>forest</a:t>
            </a:r>
            <a:r>
              <a:rPr lang="en-US" altLang="zh-CN" sz="3200" noProof="1"/>
              <a:t> </a:t>
            </a:r>
            <a:r>
              <a:rPr lang="en-US" altLang="zh-CN" sz="3200" noProof="1">
                <a:solidFill>
                  <a:srgbClr val="FF0000"/>
                </a:solidFill>
              </a:rPr>
              <a:t>adventure</a:t>
            </a:r>
          </a:p>
        </p:txBody>
      </p:sp>
      <p:sp>
        <p:nvSpPr>
          <p:cNvPr id="29697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Retell the story</a:t>
            </a:r>
            <a:endParaRPr lang="zh-CN" altLang="en-US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buFont typeface="Arial" pitchFamily="34" charset="0"/>
              <a:buNone/>
            </a:pPr>
            <a:r>
              <a:rPr lang="en-US" altLang="zh-CN" noProof="1"/>
              <a:t>What </a:t>
            </a:r>
            <a:r>
              <a:rPr lang="en-US" altLang="zh-CN" noProof="1">
                <a:solidFill>
                  <a:srgbClr val="7030A0"/>
                </a:solidFill>
              </a:rPr>
              <a:t>good qualities </a:t>
            </a:r>
            <a:r>
              <a:rPr lang="en-US" altLang="zh-CN" noProof="1"/>
              <a:t>do you think Dr Flockter </a:t>
            </a:r>
            <a:r>
              <a:rPr lang="en-US" altLang="zh-CN" noProof="1" smtClean="0"/>
              <a:t>has </a:t>
            </a:r>
            <a:r>
              <a:rPr lang="en-US" altLang="zh-CN" noProof="1"/>
              <a:t>as a zoologist? </a:t>
            </a:r>
            <a:r>
              <a:rPr lang="en-US" altLang="zh-CN" noProof="1">
                <a:solidFill>
                  <a:srgbClr val="7030A0"/>
                </a:solidFill>
              </a:rPr>
              <a:t>Why</a:t>
            </a:r>
            <a:r>
              <a:rPr lang="en-US" altLang="zh-CN" noProof="1"/>
              <a:t>? </a:t>
            </a:r>
            <a:r>
              <a:rPr lang="en-US" altLang="zh-CN" noProof="1" smtClean="0"/>
              <a:t>(</a:t>
            </a:r>
            <a:r>
              <a:rPr lang="en-US" altLang="zh-CN" noProof="1" smtClean="0">
                <a:solidFill>
                  <a:schemeClr val="accent3">
                    <a:lumMod val="75000"/>
                  </a:schemeClr>
                </a:solidFill>
              </a:rPr>
              <a:t>mind-map</a:t>
            </a:r>
            <a:r>
              <a:rPr lang="en-US" altLang="zh-CN" noProof="1" smtClean="0"/>
              <a:t>)</a:t>
            </a:r>
          </a:p>
          <a:p>
            <a:pPr marL="0" indent="0" fontAlgn="auto">
              <a:buFont typeface="Arial" pitchFamily="34" charset="0"/>
              <a:buNone/>
            </a:pPr>
            <a:endParaRPr lang="en-US" altLang="zh-CN" noProof="1"/>
          </a:p>
          <a:p>
            <a:pPr marL="0" indent="0" fontAlgn="auto">
              <a:buFont typeface="Arial" pitchFamily="34" charset="0"/>
              <a:buNone/>
            </a:pPr>
            <a:endParaRPr lang="en-US" altLang="zh-CN" noProof="1" smtClean="0"/>
          </a:p>
          <a:p>
            <a:pPr marL="0" indent="0" fontAlgn="auto">
              <a:buFont typeface="Arial" pitchFamily="34" charset="0"/>
              <a:buNone/>
            </a:pPr>
            <a:endParaRPr lang="en-US" altLang="zh-CN" noProof="1"/>
          </a:p>
          <a:p>
            <a:pPr marL="0" indent="0" fontAlgn="auto">
              <a:buFont typeface="Arial" pitchFamily="34" charset="0"/>
              <a:buNone/>
            </a:pPr>
            <a:endParaRPr lang="en-US" altLang="zh-CN" noProof="1" smtClean="0"/>
          </a:p>
          <a:p>
            <a:pPr marL="0" indent="0" fontAlgn="auto">
              <a:buFont typeface="Arial" pitchFamily="34" charset="0"/>
              <a:buNone/>
            </a:pPr>
            <a:endParaRPr lang="en-US" altLang="zh-CN" noProof="1" smtClean="0">
              <a:solidFill>
                <a:srgbClr val="7030A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endParaRPr lang="en-US" altLang="zh-CN" noProof="1" smtClean="0">
              <a:solidFill>
                <a:srgbClr val="7030A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r>
              <a:rPr lang="en-US" altLang="zh-CN" noProof="1" smtClean="0">
                <a:solidFill>
                  <a:srgbClr val="7030A0"/>
                </a:solidFill>
              </a:rPr>
              <a:t>What </a:t>
            </a:r>
            <a:r>
              <a:rPr lang="en-US" altLang="zh-CN" noProof="1">
                <a:solidFill>
                  <a:srgbClr val="7030A0"/>
                </a:solidFill>
              </a:rPr>
              <a:t>can you learn </a:t>
            </a:r>
            <a:r>
              <a:rPr lang="en-US" altLang="zh-CN" noProof="1"/>
              <a:t>from Dr </a:t>
            </a:r>
            <a:r>
              <a:rPr lang="en-US" altLang="zh-CN" noProof="1" smtClean="0"/>
              <a:t>Flockter?</a:t>
            </a:r>
            <a:endParaRPr lang="zh-CN" altLang="en-US" noProof="1"/>
          </a:p>
        </p:txBody>
      </p:sp>
      <p:sp>
        <p:nvSpPr>
          <p:cNvPr id="31745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 smtClean="0"/>
          </a:p>
        </p:txBody>
      </p:sp>
      <p:sp>
        <p:nvSpPr>
          <p:cNvPr id="4" name="椭圆 3"/>
          <p:cNvSpPr>
            <a:spLocks noChangeArrowheads="1"/>
          </p:cNvSpPr>
          <p:nvPr/>
        </p:nvSpPr>
        <p:spPr bwMode="auto">
          <a:xfrm>
            <a:off x="2763838" y="3495675"/>
            <a:ext cx="2771775" cy="8477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</a:ln>
        </p:spPr>
        <p:txBody>
          <a:bodyPr upright="1"/>
          <a:lstStyle/>
          <a:p>
            <a:pPr algn="ctr" fontAlgn="auto">
              <a:spcAft>
                <a:spcPts val="0"/>
              </a:spcAft>
            </a:pPr>
            <a:r>
              <a:rPr lang="en-US" sz="1600" kern="100" noProof="1">
                <a:latin typeface="Times New Roman" panose="02020603050405020304"/>
                <a:cs typeface="黑体" panose="02010609060101010101" charset="-122"/>
              </a:rPr>
              <a:t>Dr Flockter</a:t>
            </a:r>
            <a:endParaRPr lang="zh-CN" sz="1050" kern="100" noProof="1">
              <a:latin typeface="Calibri" panose="020F0502020204030204"/>
              <a:cs typeface="黑体" panose="02010609060101010101" charset="-122"/>
            </a:endParaRPr>
          </a:p>
          <a:p>
            <a:pPr algn="ctr" fontAlgn="auto">
              <a:spcAft>
                <a:spcPts val="0"/>
              </a:spcAft>
            </a:pPr>
            <a:r>
              <a:rPr lang="en-US" sz="1600" kern="100" noProof="1">
                <a:latin typeface="Times New Roman" panose="02020603050405020304"/>
                <a:cs typeface="黑体" panose="02010609060101010101" charset="-122"/>
              </a:rPr>
              <a:t>(a zoologist)</a:t>
            </a:r>
            <a:endParaRPr lang="zh-CN" sz="1050" kern="100" noProof="1">
              <a:latin typeface="Calibri" panose="020F0502020204030204"/>
              <a:cs typeface="黑体" panose="02010609060101010101" charset="-122"/>
            </a:endParaRPr>
          </a:p>
        </p:txBody>
      </p:sp>
      <p:cxnSp>
        <p:nvCxnSpPr>
          <p:cNvPr id="31748" name="直接箭头连接符 4"/>
          <p:cNvCxnSpPr>
            <a:cxnSpLocks noChangeShapeType="1"/>
          </p:cNvCxnSpPr>
          <p:nvPr/>
        </p:nvCxnSpPr>
        <p:spPr bwMode="auto">
          <a:xfrm flipV="1">
            <a:off x="4154488" y="2952750"/>
            <a:ext cx="0" cy="542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49" name="直接箭头连接符 5"/>
          <p:cNvCxnSpPr>
            <a:cxnSpLocks noChangeShapeType="1"/>
          </p:cNvCxnSpPr>
          <p:nvPr/>
        </p:nvCxnSpPr>
        <p:spPr bwMode="auto">
          <a:xfrm flipH="1" flipV="1">
            <a:off x="2763838" y="3200400"/>
            <a:ext cx="400050" cy="400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0" name="直接箭头连接符 6"/>
          <p:cNvCxnSpPr>
            <a:cxnSpLocks noChangeShapeType="1"/>
          </p:cNvCxnSpPr>
          <p:nvPr/>
        </p:nvCxnSpPr>
        <p:spPr bwMode="auto">
          <a:xfrm flipV="1">
            <a:off x="5259388" y="3200400"/>
            <a:ext cx="276225" cy="4476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1" name="直接箭头连接符 7"/>
          <p:cNvCxnSpPr>
            <a:cxnSpLocks noChangeShapeType="1"/>
          </p:cNvCxnSpPr>
          <p:nvPr/>
        </p:nvCxnSpPr>
        <p:spPr bwMode="auto">
          <a:xfrm>
            <a:off x="5116513" y="4219575"/>
            <a:ext cx="419100" cy="523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直接箭头连接符 8"/>
          <p:cNvCxnSpPr>
            <a:cxnSpLocks noChangeShapeType="1"/>
          </p:cNvCxnSpPr>
          <p:nvPr/>
        </p:nvCxnSpPr>
        <p:spPr bwMode="auto">
          <a:xfrm>
            <a:off x="4154488" y="4343400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直接箭头连接符 9"/>
          <p:cNvCxnSpPr>
            <a:cxnSpLocks noChangeShapeType="1"/>
          </p:cNvCxnSpPr>
          <p:nvPr/>
        </p:nvCxnSpPr>
        <p:spPr bwMode="auto">
          <a:xfrm flipH="1">
            <a:off x="2906713" y="4248150"/>
            <a:ext cx="361950" cy="428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内容占位符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1: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Continue the story based on the following questions.</a:t>
            </a:r>
          </a:p>
          <a:p>
            <a:pPr marL="109728" indent="0">
              <a:buNone/>
            </a:pP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u"/>
            </a:pPr>
            <a:r>
              <a:rPr lang="en-US" altLang="zh-CN" sz="2800" dirty="0" smtClean="0"/>
              <a:t>Will Dr </a:t>
            </a:r>
            <a:r>
              <a:rPr lang="en-US" altLang="zh-CN" sz="2800" dirty="0" err="1" smtClean="0"/>
              <a:t>Flockter</a:t>
            </a:r>
            <a:r>
              <a:rPr lang="en-US" altLang="zh-CN" sz="2800" dirty="0" smtClean="0"/>
              <a:t> manage to leave the rainforest and bring the toad back?</a:t>
            </a:r>
          </a:p>
          <a:p>
            <a:pPr>
              <a:buFont typeface="Wingdings" pitchFamily="2" charset="2"/>
              <a:buChar char="u"/>
            </a:pPr>
            <a:r>
              <a:rPr lang="en-US" altLang="zh-CN" sz="2800" dirty="0" smtClean="0"/>
              <a:t>What difficulties will he meet when getting out of the rainforest with the toad?</a:t>
            </a:r>
          </a:p>
          <a:p>
            <a:pPr>
              <a:buFont typeface="Wingdings" pitchFamily="2" charset="2"/>
              <a:buChar char="u"/>
            </a:pPr>
            <a:r>
              <a:rPr lang="en-US" altLang="zh-CN" sz="2800" dirty="0" smtClean="0"/>
              <a:t>How will he deal with them?</a:t>
            </a:r>
          </a:p>
        </p:txBody>
      </p:sp>
      <p:sp>
        <p:nvSpPr>
          <p:cNvPr id="32769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Assignment </a:t>
            </a:r>
            <a:endParaRPr lang="zh-CN" altLang="en-US" dirty="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内容占位符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CN" sz="2800" b="1" dirty="0" smtClean="0">
                <a:solidFill>
                  <a:srgbClr val="FF0000"/>
                </a:solidFill>
              </a:rPr>
              <a:t>Task 2: </a:t>
            </a:r>
            <a:r>
              <a:rPr lang="en-US" altLang="zh-CN" sz="2800" b="1" dirty="0">
                <a:solidFill>
                  <a:srgbClr val="FF0000"/>
                </a:solidFill>
              </a:rPr>
              <a:t>Search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&amp; share information.</a:t>
            </a:r>
          </a:p>
          <a:p>
            <a:pPr>
              <a:lnSpc>
                <a:spcPct val="150000"/>
              </a:lnSpc>
              <a:buFont typeface="Wingdings" pitchFamily="2" charset="2"/>
              <a:buChar char="u"/>
            </a:pPr>
            <a:r>
              <a:rPr lang="en-US" altLang="zh-CN" sz="2800" dirty="0" smtClean="0"/>
              <a:t>Find more exploration stories of zoologists.</a:t>
            </a:r>
            <a:endParaRPr lang="zh-CN" altLang="en-US" sz="2800" dirty="0" smtClean="0"/>
          </a:p>
        </p:txBody>
      </p:sp>
      <p:sp>
        <p:nvSpPr>
          <p:cNvPr id="32769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Assignment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34758109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97500"/>
          </a:bodyPr>
          <a:lstStyle/>
          <a:p>
            <a:pPr fontAlgn="auto"/>
            <a:r>
              <a:rPr lang="en-US" altLang="zh-CN" noProof="1" smtClean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en-US" altLang="zh-CN" noProof="1" smtClean="0">
                <a:solidFill>
                  <a:srgbClr val="FF0000"/>
                </a:solidFill>
              </a:rPr>
              <a:t>Where</a:t>
            </a:r>
            <a:r>
              <a:rPr lang="en-US" altLang="zh-CN" noProof="1" smtClean="0"/>
              <a:t> </a:t>
            </a:r>
            <a:r>
              <a:rPr lang="en-US" altLang="zh-CN" noProof="1"/>
              <a:t>was </a:t>
            </a:r>
            <a:r>
              <a:rPr lang="en-US" altLang="zh-CN" noProof="1" smtClean="0"/>
              <a:t>Dr </a:t>
            </a:r>
            <a:r>
              <a:rPr lang="en-US" altLang="zh-CN" noProof="1"/>
              <a:t>Flockter?</a:t>
            </a:r>
          </a:p>
          <a:p>
            <a:pPr fontAlgn="auto"/>
            <a:r>
              <a:rPr lang="en-US" altLang="zh-CN" noProof="1" smtClean="0">
                <a:solidFill>
                  <a:schemeClr val="accent6">
                    <a:lumMod val="75000"/>
                  </a:schemeClr>
                </a:solidFill>
              </a:rPr>
              <a:t>2. </a:t>
            </a:r>
            <a:r>
              <a:rPr lang="en-US" altLang="zh-CN" noProof="1">
                <a:solidFill>
                  <a:srgbClr val="FF0000"/>
                </a:solidFill>
              </a:rPr>
              <a:t>How</a:t>
            </a:r>
            <a:r>
              <a:rPr lang="en-US" altLang="zh-CN" noProof="1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noProof="1">
                <a:solidFill>
                  <a:srgbClr val="FF0000"/>
                </a:solidFill>
              </a:rPr>
              <a:t>long</a:t>
            </a:r>
            <a:r>
              <a:rPr lang="en-US" altLang="zh-CN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noProof="1"/>
              <a:t>had he been there?</a:t>
            </a:r>
          </a:p>
          <a:p>
            <a:pPr fontAlgn="auto"/>
            <a:r>
              <a:rPr lang="en-US" altLang="zh-CN" noProof="1" smtClean="0">
                <a:solidFill>
                  <a:schemeClr val="accent6">
                    <a:lumMod val="75000"/>
                  </a:schemeClr>
                </a:solidFill>
              </a:rPr>
              <a:t>3. </a:t>
            </a:r>
            <a:r>
              <a:rPr lang="en-US" altLang="zh-CN" noProof="1">
                <a:solidFill>
                  <a:srgbClr val="FF0000"/>
                </a:solidFill>
              </a:rPr>
              <a:t>Why</a:t>
            </a:r>
            <a:r>
              <a:rPr lang="en-US" altLang="zh-CN" noProof="1" smtClean="0"/>
              <a:t> </a:t>
            </a:r>
            <a:r>
              <a:rPr lang="en-US" altLang="zh-CN" noProof="1"/>
              <a:t>did he go there</a:t>
            </a:r>
            <a:r>
              <a:rPr lang="en-US" altLang="zh-CN" noProof="1" smtClean="0"/>
              <a:t>?</a:t>
            </a:r>
          </a:p>
          <a:p>
            <a:pPr fontAlgn="auto"/>
            <a:r>
              <a:rPr lang="en-US" altLang="zh-CN" noProof="1"/>
              <a:t>4. </a:t>
            </a:r>
            <a:r>
              <a:rPr lang="en-US" altLang="zh-CN" noProof="1">
                <a:solidFill>
                  <a:srgbClr val="FF0000"/>
                </a:solidFill>
              </a:rPr>
              <a:t>Had</a:t>
            </a:r>
            <a:r>
              <a:rPr lang="en-US" altLang="zh-CN" noProof="1"/>
              <a:t> he found what he had </a:t>
            </a:r>
            <a:r>
              <a:rPr lang="en-US" altLang="zh-CN" noProof="1" smtClean="0"/>
              <a:t>looked </a:t>
            </a:r>
            <a:r>
              <a:rPr lang="en-US" altLang="zh-CN" noProof="1"/>
              <a:t>for?</a:t>
            </a:r>
          </a:p>
          <a:p>
            <a:pPr fontAlgn="auto"/>
            <a:r>
              <a:rPr lang="en-US" altLang="zh-CN" noProof="1" smtClean="0">
                <a:solidFill>
                  <a:schemeClr val="accent6">
                    <a:lumMod val="75000"/>
                  </a:schemeClr>
                </a:solidFill>
              </a:rPr>
              <a:t>5. </a:t>
            </a:r>
            <a:r>
              <a:rPr lang="en-US" altLang="zh-CN" noProof="1">
                <a:solidFill>
                  <a:srgbClr val="FF0000"/>
                </a:solidFill>
              </a:rPr>
              <a:t>What</a:t>
            </a:r>
            <a:r>
              <a:rPr lang="en-US" altLang="zh-CN" noProof="1" smtClean="0"/>
              <a:t> </a:t>
            </a:r>
            <a:r>
              <a:rPr lang="en-US" altLang="zh-CN" noProof="1"/>
              <a:t>happened to the scorpion and the rat</a:t>
            </a:r>
            <a:r>
              <a:rPr lang="en-US" altLang="zh-CN" noProof="1" smtClean="0"/>
              <a:t>?</a:t>
            </a:r>
          </a:p>
          <a:p>
            <a:pPr fontAlgn="auto"/>
            <a:endParaRPr lang="en-US" altLang="zh-CN" noProof="1"/>
          </a:p>
          <a:p>
            <a:pPr marL="0" indent="0" fontAlgn="auto">
              <a:buFont typeface="Arial" pitchFamily="34" charset="0"/>
              <a:buNone/>
            </a:pPr>
            <a:endParaRPr lang="en-US" altLang="zh-CN" noProof="1"/>
          </a:p>
          <a:p>
            <a:pPr marL="0" indent="0" algn="ctr" fontAlgn="auto">
              <a:buFont typeface="Arial" pitchFamily="34" charset="0"/>
              <a:buNone/>
            </a:pPr>
            <a:r>
              <a:rPr lang="en-US" altLang="zh-CN" noProof="1" smtClean="0"/>
              <a:t>  </a:t>
            </a:r>
          </a:p>
          <a:p>
            <a:pPr marL="0" indent="0" algn="ctr" fontAlgn="auto">
              <a:buFont typeface="Arial" pitchFamily="34" charset="0"/>
              <a:buNone/>
            </a:pPr>
            <a:r>
              <a:rPr lang="en-US" altLang="zh-CN" noProof="1" smtClean="0"/>
              <a:t> </a:t>
            </a:r>
            <a:r>
              <a:rPr lang="en-US" altLang="zh-CN" b="1" noProof="1" smtClean="0">
                <a:solidFill>
                  <a:srgbClr val="00B050"/>
                </a:solidFill>
              </a:rPr>
              <a:t>What </a:t>
            </a:r>
            <a:r>
              <a:rPr lang="en-US" altLang="zh-CN" b="1" noProof="1">
                <a:solidFill>
                  <a:srgbClr val="00B050"/>
                </a:solidFill>
              </a:rPr>
              <a:t>do you think might happen later</a:t>
            </a:r>
            <a:r>
              <a:rPr lang="en-US" altLang="zh-CN" sz="6600" b="1" noProof="1">
                <a:solidFill>
                  <a:srgbClr val="00B050"/>
                </a:solidFill>
              </a:rPr>
              <a:t>?</a:t>
            </a:r>
            <a:endParaRPr lang="en-US" altLang="zh-CN" b="1" noProof="1">
              <a:solidFill>
                <a:srgbClr val="00B050"/>
              </a:solidFill>
            </a:endParaRPr>
          </a:p>
          <a:p>
            <a:pPr fontAlgn="auto"/>
            <a:endParaRPr lang="zh-CN" altLang="en-US" noProof="1"/>
          </a:p>
        </p:txBody>
      </p: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2</a:t>
            </a:r>
            <a:endParaRPr lang="zh-CN" altLang="en-US" dirty="0" smtClean="0"/>
          </a:p>
        </p:txBody>
      </p:sp>
      <p:sp>
        <p:nvSpPr>
          <p:cNvPr id="4" name="云形 3">
            <a:hlinkClick r:id="rId2" action="ppaction://hlinksldjump"/>
          </p:cNvPr>
          <p:cNvSpPr/>
          <p:nvPr/>
        </p:nvSpPr>
        <p:spPr>
          <a:xfrm>
            <a:off x="6496288" y="1772885"/>
            <a:ext cx="2087562" cy="792055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altLang="zh-CN" sz="2400" noProof="1">
              <a:solidFill>
                <a:srgbClr val="002060"/>
              </a:solidFill>
            </a:endParaRPr>
          </a:p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snatch</a:t>
            </a:r>
          </a:p>
          <a:p>
            <a:pPr algn="ctr" fontAlgn="auto"/>
            <a:endParaRPr lang="zh-CN" altLang="en-US" noProof="1">
              <a:solidFill>
                <a:srgbClr val="002060"/>
              </a:solidFill>
            </a:endParaRPr>
          </a:p>
        </p:txBody>
      </p:sp>
      <p:sp>
        <p:nvSpPr>
          <p:cNvPr id="5" name="云形 4">
            <a:hlinkClick r:id="rId3" action="ppaction://hlinksldjump"/>
          </p:cNvPr>
          <p:cNvSpPr/>
          <p:nvPr/>
        </p:nvSpPr>
        <p:spPr>
          <a:xfrm>
            <a:off x="6732588" y="620713"/>
            <a:ext cx="2087562" cy="72014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altLang="zh-CN" sz="2400" noProof="1">
              <a:solidFill>
                <a:srgbClr val="002060"/>
              </a:solidFill>
            </a:endParaRPr>
          </a:p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attack</a:t>
            </a:r>
          </a:p>
          <a:p>
            <a:pPr algn="ctr" fontAlgn="auto"/>
            <a:endParaRPr lang="zh-CN" altLang="en-US" noProof="1">
              <a:solidFill>
                <a:srgbClr val="002060"/>
              </a:solidFill>
            </a:endParaRPr>
          </a:p>
        </p:txBody>
      </p:sp>
      <p:sp>
        <p:nvSpPr>
          <p:cNvPr id="6" name="云形 5">
            <a:hlinkClick r:id="rId4" action="ppaction://hlinksldjump"/>
          </p:cNvPr>
          <p:cNvSpPr/>
          <p:nvPr/>
        </p:nvSpPr>
        <p:spPr>
          <a:xfrm>
            <a:off x="395288" y="3933825"/>
            <a:ext cx="2089150" cy="97155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altLang="zh-CN" sz="2400" noProof="1">
              <a:solidFill>
                <a:srgbClr val="002060"/>
              </a:solidFill>
            </a:endParaRPr>
          </a:p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spider</a:t>
            </a:r>
          </a:p>
          <a:p>
            <a:pPr algn="ctr" fontAlgn="auto"/>
            <a:endParaRPr lang="zh-CN" altLang="en-US" noProof="1">
              <a:solidFill>
                <a:srgbClr val="002060"/>
              </a:solidFill>
            </a:endParaRPr>
          </a:p>
        </p:txBody>
      </p:sp>
      <p:sp>
        <p:nvSpPr>
          <p:cNvPr id="8" name="云形 7">
            <a:hlinkClick r:id="rId4" action="ppaction://hlinksldjump"/>
          </p:cNvPr>
          <p:cNvSpPr/>
          <p:nvPr/>
        </p:nvSpPr>
        <p:spPr>
          <a:xfrm>
            <a:off x="3419920" y="4199965"/>
            <a:ext cx="2541588" cy="71971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rainforest</a:t>
            </a:r>
            <a:endParaRPr lang="zh-CN" altLang="en-US" noProof="1">
              <a:solidFill>
                <a:srgbClr val="002060"/>
              </a:solidFill>
            </a:endParaRPr>
          </a:p>
        </p:txBody>
      </p:sp>
      <p:sp>
        <p:nvSpPr>
          <p:cNvPr id="10" name="云形 9">
            <a:hlinkClick r:id="rId4" action="ppaction://hlinksldjump"/>
          </p:cNvPr>
          <p:cNvSpPr/>
          <p:nvPr/>
        </p:nvSpPr>
        <p:spPr>
          <a:xfrm>
            <a:off x="6646862" y="4419601"/>
            <a:ext cx="2389448" cy="59351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dinosaur</a:t>
            </a:r>
          </a:p>
        </p:txBody>
      </p:sp>
      <p:sp>
        <p:nvSpPr>
          <p:cNvPr id="6154" name="TextBox 10"/>
          <p:cNvSpPr txBox="1">
            <a:spLocks noChangeArrowheads="1"/>
          </p:cNvSpPr>
          <p:nvPr/>
        </p:nvSpPr>
        <p:spPr bwMode="auto">
          <a:xfrm>
            <a:off x="2771875" y="620713"/>
            <a:ext cx="158411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 dirty="0"/>
              <a:t>Pair  work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1"/>
          <p:cNvSpPr>
            <a:spLocks noGrp="1" noChangeArrowheads="1"/>
          </p:cNvSpPr>
          <p:nvPr>
            <p:ph type="ctrTitle" idx="4294967295"/>
          </p:nvPr>
        </p:nvSpPr>
        <p:spPr>
          <a:xfrm>
            <a:off x="3274776" y="1096229"/>
            <a:ext cx="3384787" cy="3923985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2060"/>
                </a:solidFill>
              </a:rPr>
              <a:t>spider</a:t>
            </a:r>
            <a:br>
              <a:rPr lang="en-US" altLang="zh-CN" dirty="0" smtClean="0">
                <a:solidFill>
                  <a:srgbClr val="002060"/>
                </a:solidFill>
              </a:rPr>
            </a:br>
            <a:r>
              <a:rPr lang="en-US" altLang="zh-CN" dirty="0" smtClean="0">
                <a:solidFill>
                  <a:srgbClr val="002060"/>
                </a:solidFill>
              </a:rPr>
              <a:t/>
            </a:r>
            <a:br>
              <a:rPr lang="en-US" altLang="zh-CN" dirty="0" smtClean="0">
                <a:solidFill>
                  <a:srgbClr val="002060"/>
                </a:solidFill>
              </a:rPr>
            </a:br>
            <a:r>
              <a:rPr lang="en-US" altLang="zh-CN" dirty="0" smtClean="0">
                <a:solidFill>
                  <a:srgbClr val="002060"/>
                </a:solidFill>
              </a:rPr>
              <a:t>rainforest</a:t>
            </a:r>
            <a:br>
              <a:rPr lang="en-US" altLang="zh-CN" dirty="0" smtClean="0">
                <a:solidFill>
                  <a:srgbClr val="002060"/>
                </a:solidFill>
              </a:rPr>
            </a:br>
            <a:r>
              <a:rPr lang="en-US" altLang="zh-CN" dirty="0" smtClean="0">
                <a:solidFill>
                  <a:srgbClr val="002060"/>
                </a:solidFill>
              </a:rPr>
              <a:t/>
            </a:r>
            <a:br>
              <a:rPr lang="en-US" altLang="zh-CN" dirty="0" smtClean="0">
                <a:solidFill>
                  <a:srgbClr val="002060"/>
                </a:solidFill>
              </a:rPr>
            </a:br>
            <a:r>
              <a:rPr lang="en-US" altLang="zh-CN" dirty="0" smtClean="0">
                <a:solidFill>
                  <a:srgbClr val="002060"/>
                </a:solidFill>
              </a:rPr>
              <a:t>dinosaur</a:t>
            </a:r>
            <a:endParaRPr lang="zh-CN" altLang="en-US" dirty="0" smtClean="0"/>
          </a:p>
        </p:txBody>
      </p:sp>
      <p:cxnSp>
        <p:nvCxnSpPr>
          <p:cNvPr id="4" name="肘形连接符 3"/>
          <p:cNvCxnSpPr/>
          <p:nvPr/>
        </p:nvCxnSpPr>
        <p:spPr>
          <a:xfrm rot="10800000">
            <a:off x="2327275" y="749300"/>
            <a:ext cx="1452563" cy="6635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1" name="图片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913"/>
            <a:ext cx="168275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肘形连接符 9"/>
          <p:cNvCxnSpPr/>
          <p:nvPr/>
        </p:nvCxnSpPr>
        <p:spPr>
          <a:xfrm rot="10800000" flipV="1">
            <a:off x="2722563" y="3013526"/>
            <a:ext cx="648138" cy="63137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5" name="图片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21050"/>
            <a:ext cx="2327275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图片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028950"/>
            <a:ext cx="2087562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肘形连接符 15"/>
          <p:cNvCxnSpPr/>
          <p:nvPr/>
        </p:nvCxnSpPr>
        <p:spPr>
          <a:xfrm flipV="1">
            <a:off x="5798250" y="3933035"/>
            <a:ext cx="792163" cy="33584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标题 1"/>
          <p:cNvSpPr>
            <a:spLocks noGrp="1" noChangeArrowheads="1"/>
          </p:cNvSpPr>
          <p:nvPr>
            <p:ph type="title"/>
          </p:nvPr>
        </p:nvSpPr>
        <p:spPr>
          <a:xfrm>
            <a:off x="500034" y="1357298"/>
            <a:ext cx="7481776" cy="457200"/>
          </a:xfrm>
        </p:spPr>
        <p:txBody>
          <a:bodyPr/>
          <a:lstStyle/>
          <a:p>
            <a:pPr algn="l"/>
            <a:r>
              <a:rPr lang="en-US" altLang="zh-CN" sz="3600" dirty="0" smtClean="0"/>
              <a:t>attack</a:t>
            </a:r>
            <a:endParaRPr lang="zh-CN" altLang="en-US" sz="3600" dirty="0" smtClean="0"/>
          </a:p>
        </p:txBody>
      </p:sp>
      <p:sp>
        <p:nvSpPr>
          <p:cNvPr id="8195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500034" y="3286124"/>
            <a:ext cx="8424585" cy="2787784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 smtClean="0"/>
              <a:t>to take aggressive actions with weapons or armed force, especially in a battle or war</a:t>
            </a:r>
          </a:p>
          <a:p>
            <a:pPr algn="l"/>
            <a:endParaRPr lang="en-US" altLang="zh-CN" sz="2400" dirty="0" smtClean="0"/>
          </a:p>
          <a:p>
            <a:pPr algn="l"/>
            <a:r>
              <a:rPr lang="en-US" sz="2800" i="1" dirty="0" smtClean="0"/>
              <a:t>When the Japanese </a:t>
            </a:r>
            <a:r>
              <a:rPr lang="en-US" sz="2800" i="1" dirty="0" smtClean="0">
                <a:solidFill>
                  <a:srgbClr val="FF0000"/>
                </a:solidFill>
              </a:rPr>
              <a:t>attacked</a:t>
            </a:r>
            <a:r>
              <a:rPr lang="en-US" sz="2800" i="1" dirty="0" smtClean="0"/>
              <a:t> America's ships at Pearl Harbor on 7 December 1941,they did it secretly.</a:t>
            </a:r>
            <a:endParaRPr lang="zh-CN" altLang="en-US" sz="3200" i="1" dirty="0" smtClean="0"/>
          </a:p>
        </p:txBody>
      </p:sp>
      <p:pic>
        <p:nvPicPr>
          <p:cNvPr id="8194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45" y="332785"/>
            <a:ext cx="3677340" cy="269181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标题 1"/>
          <p:cNvSpPr>
            <a:spLocks noGrp="1" noChangeArrowheads="1"/>
          </p:cNvSpPr>
          <p:nvPr>
            <p:ph type="title"/>
          </p:nvPr>
        </p:nvSpPr>
        <p:spPr>
          <a:xfrm>
            <a:off x="1187765" y="2708950"/>
            <a:ext cx="7481776" cy="457200"/>
          </a:xfrm>
        </p:spPr>
        <p:txBody>
          <a:bodyPr/>
          <a:lstStyle/>
          <a:p>
            <a:pPr algn="l"/>
            <a:r>
              <a:rPr lang="en-US" altLang="zh-CN" sz="3600" dirty="0" smtClean="0"/>
              <a:t>snatch</a:t>
            </a:r>
            <a:endParaRPr lang="zh-CN" altLang="en-US" dirty="0" smtClean="0"/>
          </a:p>
        </p:txBody>
      </p:sp>
      <p:sp>
        <p:nvSpPr>
          <p:cNvPr id="9219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1285852" y="4000504"/>
            <a:ext cx="7750644" cy="2336467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 smtClean="0"/>
              <a:t>to seize by a sudden grasp</a:t>
            </a:r>
          </a:p>
          <a:p>
            <a:pPr algn="l"/>
            <a:endParaRPr lang="en-US" altLang="zh-CN" sz="2800" dirty="0" smtClean="0"/>
          </a:p>
          <a:p>
            <a:pPr algn="l"/>
            <a:r>
              <a:rPr lang="en-US" sz="2800" i="1" dirty="0" smtClean="0"/>
              <a:t>The thief </a:t>
            </a:r>
            <a:r>
              <a:rPr lang="en-US" sz="2800" i="1" dirty="0" smtClean="0">
                <a:solidFill>
                  <a:srgbClr val="FF0000"/>
                </a:solidFill>
              </a:rPr>
              <a:t>snatched</a:t>
            </a:r>
            <a:r>
              <a:rPr lang="en-US" sz="2800" i="1" dirty="0" smtClean="0"/>
              <a:t> the purse from the lady</a:t>
            </a:r>
            <a:r>
              <a:rPr lang="en-US" altLang="zh-CN" sz="2800" i="1" dirty="0" smtClean="0"/>
              <a:t>.</a:t>
            </a:r>
            <a:endParaRPr lang="zh-CN" altLang="en-US" sz="2800" i="1" dirty="0" smtClean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643702" y="857232"/>
            <a:ext cx="2056467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/>
            <a:r>
              <a:rPr lang="en-US" altLang="zh-CN" noProof="1">
                <a:solidFill>
                  <a:srgbClr val="FF0000"/>
                </a:solidFill>
              </a:rPr>
              <a:t>Where</a:t>
            </a:r>
            <a:r>
              <a:rPr lang="en-US" altLang="zh-CN" noProof="1"/>
              <a:t> did Dr Flockter sit</a:t>
            </a:r>
            <a:r>
              <a:rPr lang="en-US" altLang="zh-CN" noProof="1" smtClean="0"/>
              <a:t>?</a:t>
            </a:r>
          </a:p>
          <a:p>
            <a:pPr fontAlgn="auto"/>
            <a:r>
              <a:rPr lang="en-US" altLang="zh-CN" noProof="1">
                <a:solidFill>
                  <a:srgbClr val="FF0000"/>
                </a:solidFill>
              </a:rPr>
              <a:t>What</a:t>
            </a:r>
            <a:r>
              <a:rPr lang="en-US" altLang="zh-CN" noProof="1"/>
              <a:t> was </a:t>
            </a:r>
            <a:r>
              <a:rPr lang="en-US" altLang="zh-CN" noProof="1" smtClean="0"/>
              <a:t>wrong </a:t>
            </a:r>
            <a:r>
              <a:rPr lang="en-US" altLang="zh-CN" noProof="1"/>
              <a:t>with the log</a:t>
            </a:r>
            <a:r>
              <a:rPr lang="en-US" altLang="zh-CN" noProof="1" smtClean="0"/>
              <a:t>?</a:t>
            </a:r>
          </a:p>
          <a:p>
            <a:pPr fontAlgn="auto"/>
            <a:endParaRPr lang="en-US" altLang="zh-CN" noProof="1"/>
          </a:p>
          <a:p>
            <a:pPr fontAlgn="auto"/>
            <a:endParaRPr lang="en-US" altLang="zh-CN" noProof="1"/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 smtClean="0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endParaRPr lang="en-US" altLang="zh-CN" b="1" noProof="1">
              <a:solidFill>
                <a:srgbClr val="00B050"/>
              </a:solidFill>
            </a:endParaRPr>
          </a:p>
          <a:p>
            <a:pPr marL="0" indent="0" fontAlgn="auto">
              <a:buFont typeface="Arial" pitchFamily="34" charset="0"/>
              <a:buNone/>
            </a:pPr>
            <a:r>
              <a:rPr lang="en-US" altLang="zh-CN" b="1" noProof="1" smtClean="0">
                <a:solidFill>
                  <a:srgbClr val="00B050"/>
                </a:solidFill>
              </a:rPr>
              <a:t>What </a:t>
            </a:r>
            <a:r>
              <a:rPr lang="en-US" altLang="zh-CN" b="1" noProof="1">
                <a:solidFill>
                  <a:srgbClr val="00B050"/>
                </a:solidFill>
              </a:rPr>
              <a:t>do you think was inside the log</a:t>
            </a:r>
            <a:r>
              <a:rPr lang="en-US" altLang="zh-CN" sz="5800" b="1" noProof="1">
                <a:solidFill>
                  <a:srgbClr val="00B050"/>
                </a:solidFill>
              </a:rPr>
              <a:t>?</a:t>
            </a:r>
            <a:endParaRPr lang="zh-CN" altLang="en-US" sz="5800" b="1" noProof="1">
              <a:solidFill>
                <a:srgbClr val="00B050"/>
              </a:solidFill>
            </a:endParaRPr>
          </a:p>
        </p:txBody>
      </p:sp>
      <p:sp>
        <p:nvSpPr>
          <p:cNvPr id="10241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Page 4</a:t>
            </a:r>
            <a:endParaRPr lang="zh-CN" altLang="en-US" dirty="0" smtClean="0"/>
          </a:p>
        </p:txBody>
      </p:sp>
      <p:sp>
        <p:nvSpPr>
          <p:cNvPr id="5" name="云形 4">
            <a:hlinkClick r:id="rId2" action="ppaction://hlinksldjump"/>
          </p:cNvPr>
          <p:cNvSpPr/>
          <p:nvPr/>
        </p:nvSpPr>
        <p:spPr>
          <a:xfrm>
            <a:off x="611187" y="2941638"/>
            <a:ext cx="2486025" cy="97155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altLang="zh-CN" sz="2400" noProof="1">
              <a:solidFill>
                <a:srgbClr val="002060"/>
              </a:solidFill>
            </a:endParaRPr>
          </a:p>
          <a:p>
            <a:pPr algn="ctr" fontAlgn="auto"/>
            <a:r>
              <a:rPr lang="en-US" altLang="zh-CN" sz="2400" noProof="1">
                <a:solidFill>
                  <a:srgbClr val="002060"/>
                </a:solidFill>
              </a:rPr>
              <a:t>humming</a:t>
            </a:r>
          </a:p>
          <a:p>
            <a:pPr algn="ctr" fontAlgn="auto"/>
            <a:endParaRPr lang="zh-CN" altLang="en-US" noProof="1">
              <a:solidFill>
                <a:srgbClr val="002060"/>
              </a:solidFill>
            </a:endParaRPr>
          </a:p>
        </p:txBody>
      </p:sp>
      <p:sp>
        <p:nvSpPr>
          <p:cNvPr id="7" name="云形 6">
            <a:hlinkClick r:id="rId3" action="ppaction://hlinksldjump"/>
          </p:cNvPr>
          <p:cNvSpPr/>
          <p:nvPr/>
        </p:nvSpPr>
        <p:spPr>
          <a:xfrm>
            <a:off x="3276600" y="2852738"/>
            <a:ext cx="2303463" cy="9525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en-US" altLang="zh-CN" sz="2400" noProof="1">
                <a:solidFill>
                  <a:schemeClr val="tx1"/>
                </a:solidFill>
              </a:rPr>
              <a:t>stirring</a:t>
            </a:r>
            <a:endParaRPr lang="zh-CN" altLang="en-US" noProof="1">
              <a:solidFill>
                <a:schemeClr val="tx1"/>
              </a:solidFill>
            </a:endParaRPr>
          </a:p>
        </p:txBody>
      </p:sp>
      <p:sp>
        <p:nvSpPr>
          <p:cNvPr id="10245" name="TextBox 9"/>
          <p:cNvSpPr txBox="1">
            <a:spLocks noChangeArrowheads="1"/>
          </p:cNvSpPr>
          <p:nvPr/>
        </p:nvSpPr>
        <p:spPr bwMode="auto">
          <a:xfrm>
            <a:off x="2699870" y="636588"/>
            <a:ext cx="1584109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altLang="zh-CN" sz="2000" b="1"/>
              <a:t>Pair  work</a:t>
            </a:r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"/>
          <p:cNvSpPr>
            <a:spLocks noGrp="1" noChangeArrowheads="1"/>
          </p:cNvSpPr>
          <p:nvPr>
            <p:ph type="title"/>
          </p:nvPr>
        </p:nvSpPr>
        <p:spPr>
          <a:xfrm>
            <a:off x="899745" y="3861030"/>
            <a:ext cx="7481776" cy="457200"/>
          </a:xfrm>
        </p:spPr>
        <p:txBody>
          <a:bodyPr/>
          <a:lstStyle/>
          <a:p>
            <a:pPr algn="l"/>
            <a:r>
              <a:rPr lang="en-US" altLang="zh-CN" sz="3600" dirty="0" smtClean="0"/>
              <a:t>humming</a:t>
            </a:r>
            <a:endParaRPr lang="zh-CN" altLang="en-US" sz="3600" dirty="0" smtClean="0"/>
          </a:p>
        </p:txBody>
      </p:sp>
      <p:sp>
        <p:nvSpPr>
          <p:cNvPr id="11267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971550" y="4653085"/>
            <a:ext cx="5688595" cy="1152403"/>
          </a:xfrm>
        </p:spPr>
        <p:txBody>
          <a:bodyPr/>
          <a:lstStyle/>
          <a:p>
            <a:pPr algn="l"/>
            <a:r>
              <a:rPr lang="en-US" altLang="zh-CN" sz="2400" dirty="0" smtClean="0"/>
              <a:t>making a long, low sound</a:t>
            </a:r>
            <a:endParaRPr lang="zh-CN" altLang="en-US" sz="2400" dirty="0" smtClean="0"/>
          </a:p>
        </p:txBody>
      </p:sp>
      <p:pic>
        <p:nvPicPr>
          <p:cNvPr id="11266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990" y="476795"/>
            <a:ext cx="4087812" cy="292258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7470" y="620805"/>
            <a:ext cx="7748476" cy="1544975"/>
          </a:xfrm>
        </p:spPr>
        <p:txBody>
          <a:bodyPr>
            <a:normAutofit/>
          </a:bodyPr>
          <a:lstStyle/>
          <a:p>
            <a:pPr algn="l" fontAlgn="auto"/>
            <a:r>
              <a:rPr lang="en-US" altLang="zh-CN" sz="3600" noProof="1" smtClean="0"/>
              <a:t>stirring  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en-US" altLang="zh-CN" sz="3600" dirty="0" smtClean="0"/>
              <a:t>(</a:t>
            </a:r>
            <a:r>
              <a:rPr lang="en-US" altLang="zh-CN" sz="3600" noProof="1" smtClean="0"/>
              <a:t>stir)</a:t>
            </a:r>
            <a:endParaRPr lang="zh-CN" altLang="en-US" sz="3600" noProof="1"/>
          </a:p>
        </p:txBody>
      </p:sp>
      <p:sp>
        <p:nvSpPr>
          <p:cNvPr id="12291" name="文本占位符 3"/>
          <p:cNvSpPr>
            <a:spLocks noGrp="1" noChangeArrowheads="1"/>
          </p:cNvSpPr>
          <p:nvPr>
            <p:ph type="body" idx="2"/>
          </p:nvPr>
        </p:nvSpPr>
        <p:spPr>
          <a:xfrm>
            <a:off x="467714" y="3429000"/>
            <a:ext cx="6624461" cy="2016140"/>
          </a:xfrm>
        </p:spPr>
        <p:txBody>
          <a:bodyPr>
            <a:normAutofit/>
          </a:bodyPr>
          <a:lstStyle/>
          <a:p>
            <a:pPr algn="l"/>
            <a:r>
              <a:rPr lang="en-US" altLang="zh-CN" sz="2400" dirty="0" smtClean="0"/>
              <a:t>starting to move</a:t>
            </a:r>
          </a:p>
          <a:p>
            <a:pPr algn="l"/>
            <a:endParaRPr lang="en-US" altLang="zh-CN" sz="2400" dirty="0" smtClean="0"/>
          </a:p>
          <a:p>
            <a:pPr algn="l"/>
            <a:endParaRPr lang="en-US" altLang="zh-CN" sz="2400" dirty="0" smtClean="0"/>
          </a:p>
          <a:p>
            <a:pPr algn="l"/>
            <a:r>
              <a:rPr lang="en-US" altLang="zh-CN" sz="2400" i="1" dirty="0" smtClean="0"/>
              <a:t>A gentle breeze </a:t>
            </a:r>
            <a:r>
              <a:rPr lang="en-US" altLang="zh-CN" sz="2400" i="1" dirty="0" smtClean="0">
                <a:solidFill>
                  <a:srgbClr val="FF0000"/>
                </a:solidFill>
              </a:rPr>
              <a:t>stirred</a:t>
            </a:r>
            <a:r>
              <a:rPr lang="en-US" altLang="zh-CN" sz="2400" i="1" dirty="0" smtClean="0"/>
              <a:t> the leaves.</a:t>
            </a:r>
            <a:endParaRPr lang="zh-CN" altLang="en-US" sz="2400" i="1" dirty="0" smtClean="0"/>
          </a:p>
        </p:txBody>
      </p:sp>
      <p:pic>
        <p:nvPicPr>
          <p:cNvPr id="12290" name="内容占位符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0045" y="692810"/>
            <a:ext cx="2868612" cy="286861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891</TotalTime>
  <Words>614</Words>
  <Application>Microsoft Office PowerPoint</Application>
  <PresentationFormat>全屏显示(4:3)</PresentationFormat>
  <Paragraphs>179</Paragraphs>
  <Slides>29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聚合</vt:lpstr>
      <vt:lpstr>    多维阅读第15级    </vt:lpstr>
      <vt:lpstr>Lead-in </vt:lpstr>
      <vt:lpstr>Page 2</vt:lpstr>
      <vt:lpstr>spider  rainforest  dinosaur</vt:lpstr>
      <vt:lpstr>attack</vt:lpstr>
      <vt:lpstr>snatch</vt:lpstr>
      <vt:lpstr>Page 4</vt:lpstr>
      <vt:lpstr>humming</vt:lpstr>
      <vt:lpstr>stirring   (stir)</vt:lpstr>
      <vt:lpstr>Page 6</vt:lpstr>
      <vt:lpstr>leapt off </vt:lpstr>
      <vt:lpstr>                          army  ants                       pincers  </vt:lpstr>
      <vt:lpstr>Page 8</vt:lpstr>
      <vt:lpstr> sting </vt:lpstr>
      <vt:lpstr>stumbled </vt:lpstr>
      <vt:lpstr>tree roots  branches  </vt:lpstr>
      <vt:lpstr>Page 10</vt:lpstr>
      <vt:lpstr>  swarming </vt:lpstr>
      <vt:lpstr>Page 12</vt:lpstr>
      <vt:lpstr>piranhas  vine</vt:lpstr>
      <vt:lpstr>Page 14</vt:lpstr>
      <vt:lpstr>  toad  </vt:lpstr>
      <vt:lpstr>grabbed</vt:lpstr>
      <vt:lpstr>Page16</vt:lpstr>
      <vt:lpstr>Reread the story</vt:lpstr>
      <vt:lpstr>Retell the story</vt:lpstr>
      <vt:lpstr>Summary</vt:lpstr>
      <vt:lpstr>Assignment </vt:lpstr>
      <vt:lpstr>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Flockter</dc:title>
  <dc:creator>pengji</dc:creator>
  <cp:lastModifiedBy>fltrp</cp:lastModifiedBy>
  <cp:revision>90</cp:revision>
  <dcterms:created xsi:type="dcterms:W3CDTF">2018-09-20T04:58:00Z</dcterms:created>
  <dcterms:modified xsi:type="dcterms:W3CDTF">2019-01-25T01:25:47Z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