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85" r:id="rId3"/>
    <p:sldId id="286" r:id="rId4"/>
    <p:sldId id="287" r:id="rId5"/>
    <p:sldId id="288" r:id="rId6"/>
    <p:sldId id="289" r:id="rId7"/>
    <p:sldId id="290" r:id="rId8"/>
    <p:sldId id="293" r:id="rId9"/>
    <p:sldId id="294" r:id="rId10"/>
    <p:sldId id="296" r:id="rId11"/>
    <p:sldId id="357" r:id="rId12"/>
    <p:sldId id="295" r:id="rId13"/>
    <p:sldId id="29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850"/>
    <a:srgbClr val="FFAA2D"/>
    <a:srgbClr val="FF4791"/>
    <a:srgbClr val="FF0066"/>
    <a:srgbClr val="FF66FF"/>
    <a:srgbClr val="FF9900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3333" autoAdjust="0"/>
  </p:normalViewPr>
  <p:slideViewPr>
    <p:cSldViewPr>
      <p:cViewPr varScale="1">
        <p:scale>
          <a:sx n="72" d="100"/>
          <a:sy n="72" d="100"/>
        </p:scale>
        <p:origin x="-178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5F05D55-E006-48E7-95D0-4E3F59A2751F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3521180-0131-439B-A12F-3F6D7D53DD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2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0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3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1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0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2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1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23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9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4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2D8F-9590-484A-9789-4A7A751CC8E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0830-6A29-4F78-9B13-51F8B6228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F2C0-357D-48EC-8A86-C87AFE204C97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B5AA-B9CB-4F98-B5D9-EDE482840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AF49-C39E-4B6D-B655-F5A5B1156E8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FDCF-5E12-4108-A743-F5FB19A3C7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C4C-F835-4E28-AD81-0B8024BE436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CCB9-694D-47BE-9847-641635E45E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9829-91D5-4321-B275-94BC01A6CF4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E5BF-D2EB-4ECC-A21D-F75AA3235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07A6-76F8-4220-AC3B-005FD23718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F7E0-82BA-4075-A30E-6B62B8CCC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5487-AB50-40BE-89AD-96B2AABF34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14CA-1625-4C5B-B08D-C148F7487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9605-FCC0-45D0-A964-20DD3CC1425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936A-49BD-4200-BEEC-560CB6488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59CC-8282-4448-BA7F-564E5E9EB8B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BE79-E947-48F1-8A27-78DD4A57BA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B9E3-1FC5-49E4-90E5-5C5ADFF79AB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D2D4-0BE5-4585-BA8F-17FCDE65D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B4DA-489B-447E-B1CF-57D547B88A9A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CA1-CB30-4969-ABDC-E1EC17AA4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A3A5A3-DE9C-4548-AD0F-6E134F72C62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72310D-C9D0-4E15-98FC-6B0CB9D62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85900" y="1268760"/>
            <a:ext cx="63544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宋体" pitchFamily="2" charset="-122"/>
              </a:rPr>
              <a:t>Home, Safe Home</a:t>
            </a:r>
            <a:endParaRPr lang="zh-CN" altLang="en-US" sz="6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0A3A82D-BBCF-48D6-A296-1C19C8F6D3F6}"/>
              </a:ext>
            </a:extLst>
          </p:cNvPr>
          <p:cNvSpPr/>
          <p:nvPr/>
        </p:nvSpPr>
        <p:spPr>
          <a:xfrm>
            <a:off x="-3203848" y="216516"/>
            <a:ext cx="9144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sunset" dir="t">
                <a:rot lat="0" lon="0" rev="0"/>
              </a:lightRig>
            </a:scene3d>
            <a:sp3d>
              <a:bevelT w="0" h="0"/>
              <a:bevelB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多维阅读第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14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级</a:t>
            </a:r>
            <a:endParaRPr lang="en-US" altLang="zh-C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3500" dist="38100" dir="2700000" algn="tl" rotWithShape="0">
                  <a:prstClr val="black">
                    <a:alpha val="51000"/>
                  </a:prstClr>
                </a:outerShdw>
              </a:effectLst>
              <a:latin typeface="Arial Black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43384"/>
            <a:ext cx="6572296" cy="41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imgsa.baidu.com/timg?image&amp;quality=80&amp;size=b9999_10000&amp;sec=1535734307429&amp;di=a0267d0563e1b5f128fb6cd28d30f09e&amp;imgtype=0&amp;src=http%3A%2F%2Fpic26.photophoto.cn%2F20130109%2F0009021117764079_b.jpg">
            <a:extLst>
              <a:ext uri="{FF2B5EF4-FFF2-40B4-BE49-F238E27FC236}">
                <a16:creationId xmlns:a16="http://schemas.microsoft.com/office/drawing/2014/main" xmlns="" id="{7B74A410-363A-40C4-A6F2-1319B3AAC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9" b="25850"/>
          <a:stretch/>
        </p:blipFill>
        <p:spPr bwMode="auto">
          <a:xfrm>
            <a:off x="6259696" y="142852"/>
            <a:ext cx="2884304" cy="24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B8A556A-2BDC-477B-911C-12F00EA55DE1}"/>
              </a:ext>
            </a:extLst>
          </p:cNvPr>
          <p:cNvSpPr txBox="1"/>
          <p:nvPr/>
        </p:nvSpPr>
        <p:spPr>
          <a:xfrm>
            <a:off x="432370" y="1919734"/>
            <a:ext cx="5782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3200" dirty="0">
                <a:solidFill>
                  <a:srgbClr val="008000"/>
                </a:solidFill>
                <a:latin typeface="Calibri" pitchFamily="34" charset="0"/>
              </a:rPr>
              <a:t>Imagine Trip never found Monty, </a:t>
            </a:r>
            <a:endParaRPr lang="en-US" altLang="zh-CN" sz="32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/>
            <a:r>
              <a:rPr lang="en-US" altLang="zh-CN" sz="3200" dirty="0" smtClean="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zh-CN" sz="3200" dirty="0">
                <a:solidFill>
                  <a:srgbClr val="008000"/>
                </a:solidFill>
                <a:latin typeface="Calibri" pitchFamily="34" charset="0"/>
              </a:rPr>
              <a:t>would the </a:t>
            </a:r>
            <a:r>
              <a:rPr lang="en-US" altLang="zh-CN" sz="3200" dirty="0" smtClean="0">
                <a:solidFill>
                  <a:srgbClr val="008000"/>
                </a:solidFill>
                <a:latin typeface="Calibri" pitchFamily="34" charset="0"/>
              </a:rPr>
              <a:t>story </a:t>
            </a:r>
            <a:r>
              <a:rPr lang="en-US" altLang="zh-CN" sz="3200" dirty="0">
                <a:solidFill>
                  <a:srgbClr val="008000"/>
                </a:solidFill>
                <a:latin typeface="Calibri" pitchFamily="34" charset="0"/>
              </a:rPr>
              <a:t>be like?</a:t>
            </a:r>
            <a:endParaRPr lang="en-US" altLang="zh-CN" sz="3200" dirty="0">
              <a:latin typeface="Calibri" pitchFamily="34" charset="0"/>
            </a:endParaRPr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xmlns="" id="{3FA626F5-833B-4463-99BE-AC0436289903}"/>
              </a:ext>
            </a:extLst>
          </p:cNvPr>
          <p:cNvSpPr txBox="1">
            <a:spLocks/>
          </p:cNvSpPr>
          <p:nvPr/>
        </p:nvSpPr>
        <p:spPr bwMode="auto">
          <a:xfrm>
            <a:off x="467544" y="188640"/>
            <a:ext cx="4380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Make a new story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10" name="Picture 2" descr="https://timgsa.baidu.com/timg?image&amp;quality=80&amp;size=b9999_10000&amp;sec=1538922387951&amp;di=e4daf63ba6ce2adc45c21f65aecffe0c&amp;imgtype=0&amp;src=http%3A%2F%2Fimgsrc.baidu.com%2Fimgad%2Fpic%2Fitem%2Fb812c8fcc3cec3fd9deaf2bcdc88d43f86942726.jpg">
            <a:extLst>
              <a:ext uri="{FF2B5EF4-FFF2-40B4-BE49-F238E27FC236}">
                <a16:creationId xmlns:a16="http://schemas.microsoft.com/office/drawing/2014/main" xmlns="" id="{81D99B28-8455-4DCC-80ED-F21FDA70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571876"/>
            <a:ext cx="2880320" cy="27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0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911525" y="720850"/>
            <a:ext cx="4380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Gallery walk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5" name="图片 4" descr="Gallery-Walk-Sampling.png">
            <a:extLst>
              <a:ext uri="{FF2B5EF4-FFF2-40B4-BE49-F238E27FC236}">
                <a16:creationId xmlns:a16="http://schemas.microsoft.com/office/drawing/2014/main" xmlns="" id="{CA7F67F1-572A-42F2-9CFE-E21BF6FA7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6775" t="10112" r="2820" b="5622"/>
          <a:stretch/>
        </p:blipFill>
        <p:spPr>
          <a:xfrm>
            <a:off x="6561371" y="0"/>
            <a:ext cx="2582629" cy="2857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767644-8A1B-48DA-847A-DA7C697C064C}"/>
              </a:ext>
            </a:extLst>
          </p:cNvPr>
          <p:cNvSpPr txBox="1"/>
          <p:nvPr/>
        </p:nvSpPr>
        <p:spPr>
          <a:xfrm>
            <a:off x="192730" y="2663924"/>
            <a:ext cx="560340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Things to do: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B856CE16-649A-4B44-9A96-8B31C3C214C0}"/>
              </a:ext>
            </a:extLst>
          </p:cNvPr>
          <p:cNvSpPr txBox="1"/>
          <p:nvPr/>
        </p:nvSpPr>
        <p:spPr>
          <a:xfrm>
            <a:off x="332021" y="4104084"/>
            <a:ext cx="465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Look at each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other’s story</a:t>
            </a:r>
            <a:r>
              <a:rPr lang="en-US" altLang="zh-CN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!  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8590736C-9E04-4ECC-9192-B68F716F8581}"/>
              </a:ext>
            </a:extLst>
          </p:cNvPr>
          <p:cNvSpPr txBox="1"/>
          <p:nvPr/>
        </p:nvSpPr>
        <p:spPr>
          <a:xfrm>
            <a:off x="330532" y="4752156"/>
            <a:ext cx="6041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Stick your star on your favorite work.</a:t>
            </a:r>
          </a:p>
          <a:p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E070BAB4-4BFD-480D-92DE-1AA0AE5C110C}"/>
              </a:ext>
            </a:extLst>
          </p:cNvPr>
          <p:cNvSpPr txBox="1"/>
          <p:nvPr/>
        </p:nvSpPr>
        <p:spPr>
          <a:xfrm>
            <a:off x="313231" y="3456012"/>
            <a:ext cx="560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Walk around the classroom. </a:t>
            </a:r>
          </a:p>
          <a:p>
            <a:endParaRPr lang="zh-CN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203848" y="62068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Summary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9218" name="Picture 2" descr="https://timgsa.baidu.com/timg?image&amp;quality=80&amp;size=b9999_10000&amp;sec=1535734198566&amp;di=5bcc0b76de624892647ebdd2a790b25c&amp;imgtype=0&amp;src=http%3A%2F%2Fpic.58pic.com%2F58pic%2F14%2F64%2F28%2F31V58PIC4dY_1024.jpg">
            <a:extLst>
              <a:ext uri="{FF2B5EF4-FFF2-40B4-BE49-F238E27FC236}">
                <a16:creationId xmlns:a16="http://schemas.microsoft.com/office/drawing/2014/main" xmlns="" id="{52013DDB-50E5-426F-8DB0-0C39D992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732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556792"/>
            <a:ext cx="8820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600" dirty="0">
                <a:solidFill>
                  <a:srgbClr val="008000"/>
                </a:solidFill>
                <a:latin typeface="Calibri" pitchFamily="34" charset="0"/>
              </a:rPr>
              <a:t>Write down what we should do if we are</a:t>
            </a:r>
          </a:p>
          <a:p>
            <a:r>
              <a:rPr lang="en-US" altLang="zh-CN" sz="3600" dirty="0">
                <a:solidFill>
                  <a:srgbClr val="008000"/>
                </a:solidFill>
                <a:latin typeface="Calibri" pitchFamily="34" charset="0"/>
              </a:rPr>
              <a:t>     unhappy at home.</a:t>
            </a:r>
            <a:endParaRPr lang="en-US" altLang="zh-CN" sz="36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2714612" y="571480"/>
            <a:ext cx="3104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Homework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A8F9952D-7920-46AA-AE1E-CF54F8AAEE87}"/>
              </a:ext>
            </a:extLst>
          </p:cNvPr>
          <p:cNvSpPr txBox="1"/>
          <p:nvPr/>
        </p:nvSpPr>
        <p:spPr>
          <a:xfrm>
            <a:off x="323528" y="3356992"/>
            <a:ext cx="882015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600" dirty="0">
                <a:solidFill>
                  <a:srgbClr val="008000"/>
                </a:solidFill>
                <a:latin typeface="Calibri" pitchFamily="34" charset="0"/>
              </a:rPr>
              <a:t>Write down what we should do if we find</a:t>
            </a:r>
          </a:p>
          <a:p>
            <a:r>
              <a:rPr lang="en-US" altLang="zh-CN" sz="3600" dirty="0">
                <a:solidFill>
                  <a:srgbClr val="008000"/>
                </a:solidFill>
                <a:latin typeface="Calibri" pitchFamily="34" charset="0"/>
              </a:rPr>
              <a:t>     our family members are not happy at home.</a:t>
            </a:r>
            <a:endParaRPr lang="en-US" altLang="zh-CN" sz="36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7170" name="Picture 2" descr="https://timgsa.baidu.com/timg?image&amp;quality=80&amp;size=b9999_10000&amp;sec=1535733430220&amp;di=9db38923fe28dc7ffc46256ce465f681&amp;imgtype=0&amp;src=http%3A%2F%2F8.pic.pc6.com%2Fup%2F2016-7%2F2016761527270971980.png">
            <a:extLst>
              <a:ext uri="{FF2B5EF4-FFF2-40B4-BE49-F238E27FC236}">
                <a16:creationId xmlns:a16="http://schemas.microsoft.com/office/drawing/2014/main" xmlns="" id="{8E162A99-7849-4163-A9D1-C718F922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80421"/>
            <a:ext cx="1748753" cy="17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7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>
            <a:extLst>
              <a:ext uri="{FF2B5EF4-FFF2-40B4-BE49-F238E27FC236}">
                <a16:creationId xmlns:a16="http://schemas.microsoft.com/office/drawing/2014/main" xmlns="" id="{295B3B48-2F0B-4A0F-825E-A5D3E0D86D36}"/>
              </a:ext>
            </a:extLst>
          </p:cNvPr>
          <p:cNvSpPr txBox="1">
            <a:spLocks/>
          </p:cNvSpPr>
          <p:nvPr/>
        </p:nvSpPr>
        <p:spPr bwMode="auto">
          <a:xfrm>
            <a:off x="1357290" y="285728"/>
            <a:ext cx="6515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Answer some questions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xmlns="" id="{88D0D870-5AA6-4C3F-99A5-D8B33CE5E3D2}"/>
              </a:ext>
            </a:extLst>
          </p:cNvPr>
          <p:cNvSpPr txBox="1">
            <a:spLocks/>
          </p:cNvSpPr>
          <p:nvPr/>
        </p:nvSpPr>
        <p:spPr bwMode="auto">
          <a:xfrm>
            <a:off x="3707904" y="1672729"/>
            <a:ext cx="547260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>
                <a:solidFill>
                  <a:schemeClr val="tx1"/>
                </a:solidFill>
              </a:rPr>
              <a:t>1. What can you see on the  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cover?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2. What’s the title and what do  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you think the meaning of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the title is?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3. What do you think might 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happen to the boy?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928802"/>
            <a:ext cx="3011717" cy="37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104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>
            <a:extLst>
              <a:ext uri="{FF2B5EF4-FFF2-40B4-BE49-F238E27FC236}">
                <a16:creationId xmlns:a16="http://schemas.microsoft.com/office/drawing/2014/main" xmlns="" id="{306DB4C9-6D34-4B7E-838A-8047DF59B567}"/>
              </a:ext>
            </a:extLst>
          </p:cNvPr>
          <p:cNvSpPr txBox="1">
            <a:spLocks/>
          </p:cNvSpPr>
          <p:nvPr/>
        </p:nvSpPr>
        <p:spPr bwMode="auto">
          <a:xfrm>
            <a:off x="1691680" y="692696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     </a:t>
            </a: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Open </a:t>
            </a:r>
            <a:r>
              <a:rPr lang="en-US" altLang="zh-CN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the book </a:t>
            </a: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and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enjoy the reading time 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F64AAC8-BB97-4F82-B3AB-909AA794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9050"/>
          <a:stretch/>
        </p:blipFill>
        <p:spPr>
          <a:xfrm>
            <a:off x="342093" y="3429000"/>
            <a:ext cx="3588323" cy="2322465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35727295344&amp;di=fcb0d0b38b2b961ac38e1e1fc3aa46e5&amp;imgtype=0&amp;src=http%3A%2F%2Fimg02.tooopen.com%2Fimages%2F20160328%2Ftooopen_sy_157594281185.jpg">
            <a:extLst>
              <a:ext uri="{FF2B5EF4-FFF2-40B4-BE49-F238E27FC236}">
                <a16:creationId xmlns:a16="http://schemas.microsoft.com/office/drawing/2014/main" xmlns="" id="{0CD31120-59D7-4B71-B772-1A6E9034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5" y="2780928"/>
            <a:ext cx="3990653" cy="37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7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836712"/>
            <a:ext cx="8820150" cy="48218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pages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2-5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What did Monty always do at home?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did Monty’s sisters always do at home?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3. How did Monty feel?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4. What did Monty decide to do? Why?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1916832"/>
            <a:ext cx="597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 always had to help his mother.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52" y="2924944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They had to look after the baby. </a:t>
            </a: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4A3AD9D-1F3D-47AF-982D-C07AC5A6F729}"/>
              </a:ext>
            </a:extLst>
          </p:cNvPr>
          <p:cNvGrpSpPr/>
          <p:nvPr/>
        </p:nvGrpSpPr>
        <p:grpSpPr>
          <a:xfrm>
            <a:off x="395536" y="5536396"/>
            <a:ext cx="6605356" cy="1190052"/>
            <a:chOff x="36810" y="4944448"/>
            <a:chExt cx="8495630" cy="1460153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xmlns="" id="{32690C46-0078-4546-8FF1-E1AF5CB6C494}"/>
                </a:ext>
              </a:extLst>
            </p:cNvPr>
            <p:cNvSpPr/>
            <p:nvPr/>
          </p:nvSpPr>
          <p:spPr>
            <a:xfrm>
              <a:off x="1094928" y="5109406"/>
              <a:ext cx="7437512" cy="1295195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Do you </a:t>
              </a:r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think Monty’s mother was fair? Why do you think that?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:a16="http://schemas.microsoft.com/office/drawing/2014/main" xmlns="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2F4198F7-B083-4D0A-A8F7-2C27D362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841884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 felt angry and not fair.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A91729B4-2E02-4354-86C4-74A4CFBC2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633972"/>
            <a:ext cx="65327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 decided to run away because he thought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nobody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cared about him.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4575" y="83337"/>
            <a:ext cx="1929426" cy="241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65784"/>
            <a:ext cx="714381" cy="242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8698" y="3143248"/>
            <a:ext cx="218530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3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85794"/>
            <a:ext cx="9505180" cy="585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6-15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/>
            <a:r>
              <a:rPr lang="en-US" altLang="zh-CN" sz="2800" dirty="0" smtClean="0">
                <a:latin typeface="Calibri" pitchFamily="34" charset="0"/>
              </a:rPr>
              <a:t>1</a:t>
            </a:r>
            <a:r>
              <a:rPr lang="en-US" altLang="zh-CN" sz="2800" dirty="0">
                <a:latin typeface="Calibri" pitchFamily="34" charset="0"/>
              </a:rPr>
              <a:t>. Who made a rustle in the grass behind Monty?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happened to Monty after chasing Trip?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3. What was Monty’s feeling?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4. How did Monty sleep at night?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 smtClean="0"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latin typeface="Calibri" pitchFamily="34" charset="0"/>
              </a:rPr>
              <a:t>5</a:t>
            </a:r>
            <a:r>
              <a:rPr lang="en-US" altLang="zh-CN" sz="2800" dirty="0">
                <a:latin typeface="Calibri" pitchFamily="34" charset="0"/>
              </a:rPr>
              <a:t>. How did Trip lead </a:t>
            </a:r>
            <a:r>
              <a:rPr lang="en-US" altLang="zh-CN" sz="2800" dirty="0" smtClean="0">
                <a:latin typeface="Calibri" pitchFamily="34" charset="0"/>
              </a:rPr>
              <a:t>Monty to </a:t>
            </a:r>
            <a:r>
              <a:rPr lang="en-US" altLang="zh-CN" sz="2800" dirty="0">
                <a:latin typeface="Calibri" pitchFamily="34" charset="0"/>
              </a:rPr>
              <a:t>leave the trees?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48" y="1714488"/>
            <a:ext cx="597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His dog, Trip.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10" y="2643182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 wasn’t on the track anymore and lost.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812AF7CB-DB12-43C5-8799-976A48E3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10" y="3429000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 felt fear.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7372A070-4F15-42E2-AE74-0ABFBEB9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10" y="4357694"/>
            <a:ext cx="65008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 lay in the hole and covered himself </a:t>
            </a:r>
            <a:endParaRPr lang="en-US" altLang="zh-CN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with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 leaves.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FBA05B42-9733-4C8B-9588-86B0F201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10" y="5618165"/>
            <a:ext cx="6786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Trip was off with his nose to the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ground and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Monty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crashed through the trees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after him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9" y="0"/>
            <a:ext cx="1643042" cy="205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409728"/>
            <a:ext cx="1643042" cy="208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1358" y="4929198"/>
            <a:ext cx="1652643" cy="19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5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4070" y="4429139"/>
            <a:ext cx="1869962" cy="24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388" y="1341438"/>
            <a:ext cx="8820150" cy="35291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16-17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What did Monty see when he got home?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How long did Monty watch people </a:t>
            </a:r>
            <a:r>
              <a:rPr lang="en-US" altLang="zh-CN" sz="2800" dirty="0" smtClean="0">
                <a:latin typeface="Calibri" pitchFamily="34" charset="0"/>
              </a:rPr>
              <a:t>near </a:t>
            </a:r>
            <a:r>
              <a:rPr lang="en-US" altLang="zh-CN" sz="2800" dirty="0">
                <a:latin typeface="Calibri" pitchFamily="34" charset="0"/>
              </a:rPr>
              <a:t>his home?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2473077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 saw his mother and sisters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crying 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and his dad was there too.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472" y="3929066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For only a minute.</a:t>
            </a: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428596" y="500042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4A3AD9D-1F3D-47AF-982D-C07AC5A6F729}"/>
              </a:ext>
            </a:extLst>
          </p:cNvPr>
          <p:cNvGrpSpPr/>
          <p:nvPr/>
        </p:nvGrpSpPr>
        <p:grpSpPr>
          <a:xfrm>
            <a:off x="214282" y="4857760"/>
            <a:ext cx="4857752" cy="1390108"/>
            <a:chOff x="36810" y="4944448"/>
            <a:chExt cx="4857752" cy="1390108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xmlns="" id="{32690C46-0078-4546-8FF1-E1AF5CB6C494}"/>
                </a:ext>
              </a:extLst>
            </p:cNvPr>
            <p:cNvSpPr/>
            <p:nvPr/>
          </p:nvSpPr>
          <p:spPr>
            <a:xfrm>
              <a:off x="1465538" y="5158762"/>
              <a:ext cx="3429024" cy="1055608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What did Monty </a:t>
              </a:r>
              <a:endParaRPr lang="en-US" altLang="zh-C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altLang="zh-CN" sz="2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realize  </a:t>
              </a:r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finally?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:a16="http://schemas.microsoft.com/office/drawing/2014/main" xmlns="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429133"/>
            <a:ext cx="1927590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9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370" y="1341438"/>
            <a:ext cx="88201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Complete the emotion graph of Monty.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detailed information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34B09E2B-FEDC-41BC-8E8B-A2A25D95DC27}"/>
              </a:ext>
            </a:extLst>
          </p:cNvPr>
          <p:cNvCxnSpPr>
            <a:cxnSpLocks/>
          </p:cNvCxnSpPr>
          <p:nvPr/>
        </p:nvCxnSpPr>
        <p:spPr>
          <a:xfrm>
            <a:off x="323528" y="5264150"/>
            <a:ext cx="841245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3B0C9BC5-4D07-4A0A-9E09-5FEFFF1B2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292" y="5624513"/>
            <a:ext cx="1164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Time</a:t>
            </a:r>
            <a:endParaRPr lang="zh-CN" altLang="en-US" sz="2800" b="1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19" name="组合 2">
            <a:extLst>
              <a:ext uri="{FF2B5EF4-FFF2-40B4-BE49-F238E27FC236}">
                <a16:creationId xmlns:a16="http://schemas.microsoft.com/office/drawing/2014/main" xmlns="" id="{4D830EA4-D454-4A88-A9F3-5F85E164A66B}"/>
              </a:ext>
            </a:extLst>
          </p:cNvPr>
          <p:cNvGrpSpPr>
            <a:grpSpLocks/>
          </p:cNvGrpSpPr>
          <p:nvPr/>
        </p:nvGrpSpPr>
        <p:grpSpPr bwMode="auto">
          <a:xfrm>
            <a:off x="169698" y="1988840"/>
            <a:ext cx="1810014" cy="4723243"/>
            <a:chOff x="552030" y="1524439"/>
            <a:chExt cx="1737280" cy="5329030"/>
          </a:xfrm>
        </p:grpSpPr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xmlns="" id="{903A065C-648B-4A18-B026-D2B7BA74EB9D}"/>
                </a:ext>
              </a:extLst>
            </p:cNvPr>
            <p:cNvCxnSpPr/>
            <p:nvPr/>
          </p:nvCxnSpPr>
          <p:spPr>
            <a:xfrm flipV="1">
              <a:off x="2289310" y="1524439"/>
              <a:ext cx="0" cy="5329030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">
              <a:extLst>
                <a:ext uri="{FF2B5EF4-FFF2-40B4-BE49-F238E27FC236}">
                  <a16:creationId xmlns:a16="http://schemas.microsoft.com/office/drawing/2014/main" xmlns="" id="{C0F7C2E0-1E65-47DB-8A9A-3A6FC1622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30" y="1930656"/>
              <a:ext cx="1737273" cy="590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</a:rPr>
                <a:t>Emotion</a:t>
              </a:r>
              <a:endParaRPr lang="zh-CN" altLang="en-US" sz="2800" b="1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pic>
        <p:nvPicPr>
          <p:cNvPr id="22" name="Picture 4" descr="https://timgsa.baidu.com/timg?image&amp;quality=80&amp;size=b9999_10000&amp;sec=1538920973351&amp;di=07edb389f6028e56cd4590e03d3f80ff&amp;imgtype=jpg&amp;src=http%3A%2F%2Fimg1.imgtn.bdimg.com%2Fit%2Fu%3D1353562121%2C4109151029%26fm%3D214%26gp%3D0.jpg">
            <a:extLst>
              <a:ext uri="{FF2B5EF4-FFF2-40B4-BE49-F238E27FC236}">
                <a16:creationId xmlns:a16="http://schemas.microsoft.com/office/drawing/2014/main" xmlns="" id="{2123DBD2-E723-4F8F-8FB3-BB9D40A61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4"/>
          <a:stretch/>
        </p:blipFill>
        <p:spPr bwMode="auto">
          <a:xfrm>
            <a:off x="6704705" y="1015025"/>
            <a:ext cx="1418756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378" y="2636912"/>
            <a:ext cx="882015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800" dirty="0">
                <a:latin typeface="Calibri" pitchFamily="34" charset="0"/>
              </a:rPr>
              <a:t>Work in groups of </a:t>
            </a:r>
            <a:r>
              <a:rPr lang="en-US" altLang="zh-CN" sz="2800" dirty="0" smtClean="0">
                <a:latin typeface="Calibri" pitchFamily="34" charset="0"/>
              </a:rPr>
              <a:t>four. </a:t>
            </a:r>
            <a:endParaRPr lang="en-US" altLang="zh-CN" sz="2800" dirty="0">
              <a:latin typeface="Calibri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800" dirty="0">
                <a:latin typeface="Calibri" pitchFamily="34" charset="0"/>
              </a:rPr>
              <a:t>Take your own challenges and answer your questions.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800" dirty="0" smtClean="0">
                <a:latin typeface="Calibri" pitchFamily="34" charset="0"/>
              </a:rPr>
              <a:t>   Write </a:t>
            </a:r>
            <a:r>
              <a:rPr lang="en-US" altLang="zh-CN" sz="2800" dirty="0">
                <a:latin typeface="Calibri" pitchFamily="34" charset="0"/>
              </a:rPr>
              <a:t>down your answers in 8-10 minutes.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800" dirty="0">
                <a:latin typeface="Calibri" pitchFamily="34" charset="0"/>
              </a:rPr>
              <a:t>Share your answer with others in your group.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deeper meaning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8194" name="Picture 2" descr="https://timgsa.baidu.com/timg?image&amp;quality=80&amp;size=b9999_10000&amp;sec=1535733661059&amp;di=0676da3382cb2832badde2dd89011d4d&amp;imgtype=0&amp;src=http%3A%2F%2Fimgsrc.baidu.com%2Fimgad%2Fpic%2Fitem%2F91529822720e0cf3af03c50e0046f21fbf09aa4b.jpg">
            <a:extLst>
              <a:ext uri="{FF2B5EF4-FFF2-40B4-BE49-F238E27FC236}">
                <a16:creationId xmlns:a16="http://schemas.microsoft.com/office/drawing/2014/main" xmlns="" id="{83323279-3109-4C5E-AC1B-C4FB8C924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5901" r="7961" b="5901"/>
          <a:stretch/>
        </p:blipFill>
        <p:spPr bwMode="auto">
          <a:xfrm>
            <a:off x="6286512" y="1071546"/>
            <a:ext cx="2285271" cy="23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3BB7EE38-D8E2-4FFF-BF56-9F0AB6936E02}"/>
              </a:ext>
            </a:extLst>
          </p:cNvPr>
          <p:cNvSpPr txBox="1"/>
          <p:nvPr/>
        </p:nvSpPr>
        <p:spPr>
          <a:xfrm>
            <a:off x="648394" y="1268760"/>
            <a:ext cx="59238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Imagine you were Monty, </a:t>
            </a:r>
            <a:endParaRPr lang="en-US" altLang="zh-CN" sz="3200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/>
            <a:r>
              <a:rPr lang="en-US" altLang="zh-CN" sz="3200" b="1" dirty="0" smtClean="0">
                <a:solidFill>
                  <a:srgbClr val="008000"/>
                </a:solidFill>
                <a:latin typeface="Calibri" pitchFamily="34" charset="0"/>
              </a:rPr>
              <a:t>his </a:t>
            </a: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teacher</a:t>
            </a:r>
            <a:r>
              <a:rPr lang="en-US" altLang="zh-CN" sz="3200" b="1" dirty="0" smtClean="0">
                <a:solidFill>
                  <a:srgbClr val="008000"/>
                </a:solidFill>
                <a:latin typeface="Calibri" pitchFamily="34" charset="0"/>
              </a:rPr>
              <a:t>, sister </a:t>
            </a: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and </a:t>
            </a:r>
            <a:r>
              <a:rPr lang="en-US" altLang="zh-CN" sz="3200" b="1" dirty="0" smtClean="0">
                <a:solidFill>
                  <a:srgbClr val="008000"/>
                </a:solidFill>
                <a:latin typeface="Calibri" pitchFamily="34" charset="0"/>
              </a:rPr>
              <a:t>friend, </a:t>
            </a:r>
            <a:endParaRPr lang="en-US" altLang="zh-CN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deeper meaning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8194" name="Picture 2" descr="https://timgsa.baidu.com/timg?image&amp;quality=80&amp;size=b9999_10000&amp;sec=1535733661059&amp;di=0676da3382cb2832badde2dd89011d4d&amp;imgtype=0&amp;src=http%3A%2F%2Fimgsrc.baidu.com%2Fimgad%2Fpic%2Fitem%2F91529822720e0cf3af03c50e0046f21fbf09aa4b.jpg">
            <a:extLst>
              <a:ext uri="{FF2B5EF4-FFF2-40B4-BE49-F238E27FC236}">
                <a16:creationId xmlns:a16="http://schemas.microsoft.com/office/drawing/2014/main" xmlns="" id="{83323279-3109-4C5E-AC1B-C4FB8C924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5901" r="7961" b="5901"/>
          <a:stretch/>
        </p:blipFill>
        <p:spPr bwMode="auto">
          <a:xfrm>
            <a:off x="6715140" y="214290"/>
            <a:ext cx="2285271" cy="23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9F13609-4176-4A81-8D30-22A488274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5" t="11463" r="63387" b="38800"/>
          <a:stretch/>
        </p:blipFill>
        <p:spPr>
          <a:xfrm>
            <a:off x="785786" y="1142984"/>
            <a:ext cx="58326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492</Words>
  <Application>Microsoft Office PowerPoint</Application>
  <PresentationFormat>全屏显示(4:3)</PresentationFormat>
  <Paragraphs>95</Paragraphs>
  <Slides>13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fltrp</cp:lastModifiedBy>
  <cp:revision>144</cp:revision>
  <dcterms:created xsi:type="dcterms:W3CDTF">2013-10-22T06:28:28Z</dcterms:created>
  <dcterms:modified xsi:type="dcterms:W3CDTF">2019-01-17T02:07:35Z</dcterms:modified>
</cp:coreProperties>
</file>