
<file path=[Content_Types].xml><?xml version="1.0" encoding="utf-8"?>
<Types xmlns="http://schemas.openxmlformats.org/package/2006/content-types">
  <Default Extension="png" ContentType="image/png"/>
  <Default Extension="bmp" ContentType="image/bmp"/>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660"/>
  </p:normalViewPr>
  <p:slideViewPr>
    <p:cSldViewPr snapToGrid="0">
      <p:cViewPr varScale="1">
        <p:scale>
          <a:sx n="83" d="100"/>
          <a:sy n="83" d="100"/>
        </p:scale>
        <p:origin x="-566"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BE5FB-A461-4F62-A94A-429663B797AD}" type="datetimeFigureOut">
              <a:rPr lang="zh-CN" altLang="en-US" smtClean="0"/>
              <a:t>2019/1/31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1D041-5A96-4FB3-B167-C63146DEAD38}" type="slidenum">
              <a:rPr lang="zh-CN" altLang="en-US" smtClean="0"/>
              <a:t>‹#›</a:t>
            </a:fld>
            <a:endParaRPr lang="zh-CN" altLang="en-US"/>
          </a:p>
        </p:txBody>
      </p:sp>
    </p:spTree>
    <p:extLst>
      <p:ext uri="{BB962C8B-B14F-4D97-AF65-F5344CB8AC3E}">
        <p14:creationId xmlns:p14="http://schemas.microsoft.com/office/powerpoint/2010/main" val="3927897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9161D041-5A96-4FB3-B167-C63146DEAD38}" type="slidenum">
              <a:rPr lang="zh-CN" altLang="en-US" smtClean="0"/>
              <a:t>1</a:t>
            </a:fld>
            <a:endParaRPr lang="zh-CN" altLang="en-US"/>
          </a:p>
        </p:txBody>
      </p:sp>
    </p:spTree>
    <p:extLst>
      <p:ext uri="{BB962C8B-B14F-4D97-AF65-F5344CB8AC3E}">
        <p14:creationId xmlns:p14="http://schemas.microsoft.com/office/powerpoint/2010/main" val="185606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61D041-5A96-4FB3-B167-C63146DEAD38}" type="slidenum">
              <a:rPr lang="zh-CN" altLang="en-US" smtClean="0"/>
              <a:t>2</a:t>
            </a:fld>
            <a:endParaRPr lang="zh-CN" altLang="en-US"/>
          </a:p>
        </p:txBody>
      </p:sp>
    </p:spTree>
    <p:extLst>
      <p:ext uri="{BB962C8B-B14F-4D97-AF65-F5344CB8AC3E}">
        <p14:creationId xmlns:p14="http://schemas.microsoft.com/office/powerpoint/2010/main" val="3748617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61D041-5A96-4FB3-B167-C63146DEAD38}" type="slidenum">
              <a:rPr lang="zh-CN" altLang="en-US" smtClean="0"/>
              <a:t>3</a:t>
            </a:fld>
            <a:endParaRPr lang="zh-CN" altLang="en-US"/>
          </a:p>
        </p:txBody>
      </p:sp>
    </p:spTree>
    <p:extLst>
      <p:ext uri="{BB962C8B-B14F-4D97-AF65-F5344CB8AC3E}">
        <p14:creationId xmlns:p14="http://schemas.microsoft.com/office/powerpoint/2010/main" val="1859600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61D041-5A96-4FB3-B167-C63146DEAD38}" type="slidenum">
              <a:rPr lang="zh-CN" altLang="en-US" smtClean="0"/>
              <a:t>4</a:t>
            </a:fld>
            <a:endParaRPr lang="zh-CN" altLang="en-US"/>
          </a:p>
        </p:txBody>
      </p:sp>
    </p:spTree>
    <p:extLst>
      <p:ext uri="{BB962C8B-B14F-4D97-AF65-F5344CB8AC3E}">
        <p14:creationId xmlns:p14="http://schemas.microsoft.com/office/powerpoint/2010/main" val="181443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教师可打印</a:t>
            </a:r>
            <a:r>
              <a:rPr lang="en-US" altLang="zh-CN" dirty="0" smtClean="0"/>
              <a:t>PPT</a:t>
            </a:r>
            <a:r>
              <a:rPr lang="zh-CN" altLang="en-US" dirty="0" smtClean="0"/>
              <a:t>中图片给学生使用</a:t>
            </a:r>
            <a:endParaRPr lang="zh-CN" altLang="en-US" dirty="0"/>
          </a:p>
        </p:txBody>
      </p:sp>
      <p:sp>
        <p:nvSpPr>
          <p:cNvPr id="4" name="灯片编号占位符 3"/>
          <p:cNvSpPr>
            <a:spLocks noGrp="1"/>
          </p:cNvSpPr>
          <p:nvPr>
            <p:ph type="sldNum" sz="quarter" idx="10"/>
          </p:nvPr>
        </p:nvSpPr>
        <p:spPr/>
        <p:txBody>
          <a:bodyPr/>
          <a:lstStyle/>
          <a:p>
            <a:fld id="{9161D041-5A96-4FB3-B167-C63146DEAD38}" type="slidenum">
              <a:rPr lang="zh-CN" altLang="en-US" smtClean="0"/>
              <a:t>6</a:t>
            </a:fld>
            <a:endParaRPr lang="zh-CN" altLang="en-US"/>
          </a:p>
        </p:txBody>
      </p:sp>
    </p:spTree>
    <p:extLst>
      <p:ext uri="{BB962C8B-B14F-4D97-AF65-F5344CB8AC3E}">
        <p14:creationId xmlns:p14="http://schemas.microsoft.com/office/powerpoint/2010/main" val="229575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161D041-5A96-4FB3-B167-C63146DEAD38}" type="slidenum">
              <a:rPr lang="zh-CN" altLang="en-US" smtClean="0"/>
              <a:t>11</a:t>
            </a:fld>
            <a:endParaRPr lang="zh-CN" altLang="en-US"/>
          </a:p>
        </p:txBody>
      </p:sp>
    </p:spTree>
    <p:extLst>
      <p:ext uri="{BB962C8B-B14F-4D97-AF65-F5344CB8AC3E}">
        <p14:creationId xmlns:p14="http://schemas.microsoft.com/office/powerpoint/2010/main" val="689960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zh-CN" altLang="en-US"/>
              <a:t>单击此处编辑母版标题样式</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16543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6120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9440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03971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9926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3" name="Date Placeholder 2"/>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32211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3" name="Date Placeholder 2"/>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9236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4706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zh-CN" altLang="en-US"/>
              <a:t>单击此处编辑母版标题样式</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968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654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zh-CN" altLang="en-US"/>
              <a:t>单击此处编辑母版标题样式</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5958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zh-CN" altLang="en-US"/>
              <a:t>单击此处编辑母版标题样式</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017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2" name="Content Placeholder 3"/>
          <p:cNvSpPr>
            <a:spLocks noGrp="1"/>
          </p:cNvSpPr>
          <p:nvPr>
            <p:ph sz="quarter" idx="13"/>
          </p:nvPr>
        </p:nvSpPr>
        <p:spPr>
          <a:xfrm>
            <a:off x="913774" y="3051012"/>
            <a:ext cx="5106027" cy="274018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3" name="Content Placeholder 5"/>
          <p:cNvSpPr>
            <a:spLocks noGrp="1"/>
          </p:cNvSpPr>
          <p:nvPr>
            <p:ph sz="quarter" idx="14"/>
          </p:nvPr>
        </p:nvSpPr>
        <p:spPr>
          <a:xfrm>
            <a:off x="6172200" y="3051012"/>
            <a:ext cx="5105401" cy="274018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856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8003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954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zh-CN" altLang="en-US"/>
              <a:t>单击此处编辑母版标题样式</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7526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7239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1/31/2019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4282548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b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b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txBox="1">
            <a:spLocks noGrp="1"/>
          </p:cNvSpPr>
          <p:nvPr>
            <p:ph type="ctrTitle"/>
          </p:nvPr>
        </p:nvSpPr>
        <p:spPr>
          <a:xfrm>
            <a:off x="7999275" y="5260427"/>
            <a:ext cx="4192725" cy="480131"/>
          </a:xfrm>
          <a:prstGeom prst="rect">
            <a:avLst/>
          </a:prstGeom>
          <a:noFill/>
        </p:spPr>
        <p:txBody>
          <a:bodyPr wrap="square" rtlCol="0">
            <a:spAutoFit/>
          </a:bodyPr>
          <a:lstStyle/>
          <a:p>
            <a:r>
              <a:rPr lang="zh-CN" altLang="en-US" sz="2800" b="1" dirty="0">
                <a:latin typeface="+mn-ea"/>
                <a:ea typeface="+mn-ea"/>
              </a:rPr>
              <a:t>选</a:t>
            </a:r>
            <a:r>
              <a:rPr lang="zh-CN" altLang="en-US" sz="2800" b="1" dirty="0" smtClean="0">
                <a:latin typeface="+mn-ea"/>
                <a:ea typeface="+mn-ea"/>
              </a:rPr>
              <a:t>自</a:t>
            </a:r>
            <a:r>
              <a:rPr lang="en-US" altLang="zh-CN" sz="2800" b="1" dirty="0" smtClean="0">
                <a:latin typeface="+mn-ea"/>
                <a:ea typeface="+mn-ea"/>
              </a:rPr>
              <a:t>《</a:t>
            </a:r>
            <a:r>
              <a:rPr lang="zh-CN" altLang="en-US" sz="2800" b="1" dirty="0" smtClean="0">
                <a:latin typeface="+mn-ea"/>
                <a:ea typeface="+mn-ea"/>
              </a:rPr>
              <a:t>多维阅读第</a:t>
            </a:r>
            <a:r>
              <a:rPr lang="en-US" altLang="zh-CN" sz="2800" b="1" cap="none" dirty="0" smtClean="0">
                <a:latin typeface="+mn-ea"/>
                <a:ea typeface="+mn-ea"/>
                <a:cs typeface="Times New Roman" panose="02020603050405020304" pitchFamily="18" charset="0"/>
              </a:rPr>
              <a:t>12</a:t>
            </a:r>
            <a:r>
              <a:rPr lang="zh-CN" altLang="en-US" sz="2800" b="1" cap="none" dirty="0" smtClean="0">
                <a:latin typeface="+mn-ea"/>
                <a:ea typeface="+mn-ea"/>
                <a:cs typeface="Times New Roman" panose="02020603050405020304" pitchFamily="18" charset="0"/>
              </a:rPr>
              <a:t>级</a:t>
            </a:r>
            <a:r>
              <a:rPr lang="en-US" altLang="zh-CN" sz="2800" b="1" cap="none" dirty="0" smtClean="0">
                <a:latin typeface="+mn-ea"/>
                <a:ea typeface="+mn-ea"/>
                <a:cs typeface="Times New Roman" panose="02020603050405020304" pitchFamily="18" charset="0"/>
              </a:rPr>
              <a:t>》</a:t>
            </a:r>
            <a:endParaRPr lang="zh-CN" altLang="en-US" sz="2800" b="1" cap="none" dirty="0">
              <a:latin typeface="+mn-ea"/>
              <a:ea typeface="+mn-ea"/>
              <a:cs typeface="Times New Roman" panose="02020603050405020304"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01" y="1541928"/>
            <a:ext cx="5285636" cy="4509247"/>
          </a:xfrm>
          <a:prstGeom prst="rect">
            <a:avLst/>
          </a:prstGeom>
        </p:spPr>
      </p:pic>
      <p:sp>
        <p:nvSpPr>
          <p:cNvPr id="6" name="TextBox 4"/>
          <p:cNvSpPr txBox="1">
            <a:spLocks/>
          </p:cNvSpPr>
          <p:nvPr/>
        </p:nvSpPr>
        <p:spPr>
          <a:xfrm>
            <a:off x="5537237" y="1254944"/>
            <a:ext cx="6654763" cy="1421928"/>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n-US" altLang="zh-CN" b="1" cap="none" dirty="0" smtClean="0">
                <a:latin typeface="Cambria Math" pitchFamily="18" charset="0"/>
                <a:ea typeface="Cambria Math" pitchFamily="18" charset="0"/>
                <a:cs typeface="Arial" panose="020B0604020202020204" pitchFamily="34" charset="0"/>
              </a:rPr>
              <a:t>Inside-out Skeletons</a:t>
            </a:r>
          </a:p>
          <a:p>
            <a:r>
              <a:rPr lang="zh-CN" altLang="en-US" b="1" dirty="0">
                <a:latin typeface="Cambria Math" pitchFamily="18" charset="0"/>
                <a:ea typeface="+mn-ea"/>
              </a:rPr>
              <a:t>神奇的</a:t>
            </a:r>
            <a:r>
              <a:rPr lang="zh-CN" altLang="en-US" b="1" dirty="0" smtClean="0">
                <a:latin typeface="Cambria Math" pitchFamily="18" charset="0"/>
                <a:ea typeface="+mn-ea"/>
              </a:rPr>
              <a:t>“铠甲”</a:t>
            </a:r>
            <a:endParaRPr lang="zh-CN" altLang="en-US" b="1" dirty="0">
              <a:latin typeface="Cambria Math" pitchFamily="18" charset="0"/>
              <a:ea typeface="+mn-ea"/>
            </a:endParaRPr>
          </a:p>
        </p:txBody>
      </p:sp>
    </p:spTree>
    <p:extLst>
      <p:ext uri="{BB962C8B-B14F-4D97-AF65-F5344CB8AC3E}">
        <p14:creationId xmlns:p14="http://schemas.microsoft.com/office/powerpoint/2010/main" val="201584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p:txBody>
          <a:bodyPr>
            <a:normAutofit/>
          </a:bodyPr>
          <a:lstStyle/>
          <a:p>
            <a:pPr marL="514350" lvl="0" indent="-514350">
              <a:buAutoNum type="arabicPeriod"/>
            </a:pPr>
            <a:r>
              <a:rPr lang="zh-CN" altLang="zh-CN" sz="2800" dirty="0"/>
              <a:t>向家长介绍本课所学的主要内容，即哪些动物拥有外壳、外壳的构成，以及外壳是如何发挥作用的；亦可制作海报进行展示；</a:t>
            </a:r>
            <a:endParaRPr lang="en-US" altLang="zh-CN" sz="2800" dirty="0"/>
          </a:p>
          <a:p>
            <a:pPr marL="0" lvl="0" indent="0">
              <a:buNone/>
            </a:pPr>
            <a:endParaRPr lang="zh-CN" altLang="zh-CN" sz="2800" dirty="0"/>
          </a:p>
          <a:p>
            <a:pPr marL="0" indent="0">
              <a:buNone/>
            </a:pPr>
            <a:r>
              <a:rPr lang="en-US" altLang="zh-CN" sz="2800" dirty="0"/>
              <a:t>2. </a:t>
            </a:r>
            <a:r>
              <a:rPr lang="zh-CN" altLang="zh-CN" sz="2800" dirty="0"/>
              <a:t>课后和小组成员一起利用网络或者图书馆查询更多的关于动物自我保护方式的资料，并在全班汇报调查结果。</a:t>
            </a:r>
            <a:endParaRPr lang="zh-CN" altLang="en-US" sz="2800" dirty="0"/>
          </a:p>
        </p:txBody>
      </p:sp>
      <p:sp>
        <p:nvSpPr>
          <p:cNvPr id="4" name="圆角矩形 3"/>
          <p:cNvSpPr/>
          <p:nvPr/>
        </p:nvSpPr>
        <p:spPr>
          <a:xfrm>
            <a:off x="2451293" y="802822"/>
            <a:ext cx="6886138" cy="965200"/>
          </a:xfrm>
          <a:prstGeom prst="round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800" b="1" dirty="0" smtClean="0">
                <a:solidFill>
                  <a:srgbClr val="0066FF"/>
                </a:solidFill>
                <a:latin typeface="Arial" panose="020B0604020202020204" pitchFamily="34" charset="0"/>
                <a:cs typeface="Arial" panose="020B0604020202020204" pitchFamily="34" charset="0"/>
              </a:rPr>
              <a:t>Assignments </a:t>
            </a:r>
            <a:r>
              <a:rPr lang="en-US" altLang="zh-CN" sz="3200" dirty="0" smtClean="0">
                <a:solidFill>
                  <a:srgbClr val="0066FF"/>
                </a:solidFill>
                <a:latin typeface="Arial" panose="020B0604020202020204" pitchFamily="34" charset="0"/>
                <a:cs typeface="Arial" panose="020B0604020202020204" pitchFamily="34" charset="0"/>
              </a:rPr>
              <a:t>(</a:t>
            </a:r>
            <a:r>
              <a:rPr lang="en-US" altLang="zh-CN" sz="3200" dirty="0">
                <a:solidFill>
                  <a:srgbClr val="0066FF"/>
                </a:solidFill>
                <a:latin typeface="Arial" panose="020B0604020202020204" pitchFamily="34" charset="0"/>
                <a:cs typeface="Arial" panose="020B0604020202020204" pitchFamily="34" charset="0"/>
              </a:rPr>
              <a:t>Choose one)</a:t>
            </a:r>
            <a:endParaRPr lang="zh-CN" altLang="en-US" sz="3200" dirty="0">
              <a:solidFill>
                <a:srgbClr val="0066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671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imgsa.baidu.com/timg?image&amp;quality=80&amp;size=b9999_10000&amp;sec=1537097176899&amp;di=fbbd138a610e4a35e6dbabb50fd0b178&amp;imgtype=0&amp;src=http%3A%2F%2Fimgsrc.baidu.com%2Fimgad%2Fpic%2Fitem%2Fc83d70cf3bc79f3df3b37a18b1a1cd11728b2943.jpg"/>
          <p:cNvPicPr>
            <a:picLocks noChangeAspect="1" noChangeArrowheads="1"/>
          </p:cNvPicPr>
          <p:nvPr/>
        </p:nvPicPr>
        <p:blipFill rotWithShape="1">
          <a:blip r:embed="rId3">
            <a:extLst>
              <a:ext uri="{28A0092B-C50C-407E-A947-70E740481C1C}">
                <a14:useLocalDpi xmlns:a14="http://schemas.microsoft.com/office/drawing/2010/main" val="0"/>
              </a:ext>
            </a:extLst>
          </a:blip>
          <a:srcRect b="10697"/>
          <a:stretch/>
        </p:blipFill>
        <p:spPr bwMode="auto">
          <a:xfrm>
            <a:off x="1136564" y="137886"/>
            <a:ext cx="9744075" cy="652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88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3788228" y="2367092"/>
            <a:ext cx="7489371" cy="3198439"/>
          </a:xfrm>
        </p:spPr>
        <p:txBody>
          <a:bodyPr>
            <a:normAutofit/>
          </a:bodyPr>
          <a:lstStyle/>
          <a:p>
            <a:pPr marL="0" indent="0">
              <a:buNone/>
            </a:pPr>
            <a:r>
              <a:rPr lang="en-US" altLang="zh-CN" sz="3200" b="1" dirty="0">
                <a:latin typeface="Times New Roman" panose="02020603050405020304" pitchFamily="18" charset="0"/>
                <a:cs typeface="Times New Roman" panose="02020603050405020304" pitchFamily="18" charset="0"/>
              </a:rPr>
              <a:t>1</a:t>
            </a:r>
            <a:r>
              <a:rPr lang="en-US" altLang="zh-CN" sz="3200" b="1" cap="none" dirty="0">
                <a:latin typeface="Times New Roman" panose="02020603050405020304" pitchFamily="18" charset="0"/>
                <a:cs typeface="Times New Roman" panose="02020603050405020304" pitchFamily="18" charset="0"/>
              </a:rPr>
              <a:t>. What are inside-out skeletons? </a:t>
            </a:r>
          </a:p>
          <a:p>
            <a:pPr marL="0" indent="0">
              <a:buNone/>
            </a:pPr>
            <a:endParaRPr lang="en-US" altLang="zh-CN" sz="3200" b="1" cap="none" dirty="0" smtClean="0">
              <a:latin typeface="Times New Roman" panose="02020603050405020304" pitchFamily="18" charset="0"/>
              <a:cs typeface="Times New Roman" panose="02020603050405020304" pitchFamily="18" charset="0"/>
            </a:endParaRPr>
          </a:p>
          <a:p>
            <a:pPr marL="0" indent="0">
              <a:buNone/>
            </a:pPr>
            <a:r>
              <a:rPr lang="en-US" altLang="zh-CN" sz="3200" b="1" cap="none" dirty="0" smtClean="0">
                <a:latin typeface="Times New Roman" panose="02020603050405020304" pitchFamily="18" charset="0"/>
                <a:cs typeface="Times New Roman" panose="02020603050405020304" pitchFamily="18" charset="0"/>
              </a:rPr>
              <a:t>2</a:t>
            </a:r>
            <a:r>
              <a:rPr lang="en-US" altLang="zh-CN" sz="3200" b="1" cap="none" dirty="0">
                <a:latin typeface="Times New Roman" panose="02020603050405020304" pitchFamily="18" charset="0"/>
                <a:cs typeface="Times New Roman" panose="02020603050405020304" pitchFamily="18" charset="0"/>
              </a:rPr>
              <a:t>. How do they work? Are there anything you have known about </a:t>
            </a:r>
            <a:r>
              <a:rPr lang="en-US" altLang="zh-CN" sz="3200" b="1" cap="none" dirty="0" smtClean="0">
                <a:latin typeface="Times New Roman" panose="02020603050405020304" pitchFamily="18" charset="0"/>
                <a:cs typeface="Times New Roman" panose="02020603050405020304" pitchFamily="18" charset="0"/>
              </a:rPr>
              <a:t>them?</a:t>
            </a:r>
            <a:endParaRPr lang="zh-CN" altLang="en-US" sz="3200" b="1" cap="none" dirty="0">
              <a:latin typeface="Times New Roman" panose="02020603050405020304" pitchFamily="18" charset="0"/>
              <a:cs typeface="Times New Roman" panose="02020603050405020304" pitchFamily="18" charset="0"/>
            </a:endParaRPr>
          </a:p>
        </p:txBody>
      </p:sp>
      <p:sp>
        <p:nvSpPr>
          <p:cNvPr id="8" name="圆角矩形 7"/>
          <p:cNvSpPr/>
          <p:nvPr/>
        </p:nvSpPr>
        <p:spPr>
          <a:xfrm>
            <a:off x="4599338" y="906236"/>
            <a:ext cx="5353050" cy="965200"/>
          </a:xfrm>
          <a:prstGeom prst="round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rgbClr val="0066FF"/>
                </a:solidFill>
                <a:latin typeface="Arial" panose="020B0604020202020204" pitchFamily="34" charset="0"/>
                <a:cs typeface="Arial" panose="020B0604020202020204" pitchFamily="34" charset="0"/>
              </a:rPr>
              <a:t>Look and say</a:t>
            </a:r>
            <a:endParaRPr lang="zh-CN" altLang="en-US"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130" y="2259623"/>
            <a:ext cx="3534507" cy="2989385"/>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62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3532538" y="1897380"/>
            <a:ext cx="8293100" cy="4387850"/>
          </a:xfrm>
        </p:spPr>
        <p:txBody>
          <a:bodyPr>
            <a:normAutofit/>
          </a:bodyPr>
          <a:lstStyle/>
          <a:p>
            <a:r>
              <a:rPr lang="en-US" altLang="zh-CN" sz="2800" b="1" cap="none" dirty="0">
                <a:latin typeface="Comic Sans MS" panose="030F0702030302020204" pitchFamily="66" charset="0"/>
              </a:rPr>
              <a:t>Animals and </a:t>
            </a:r>
            <a:r>
              <a:rPr lang="en-US" altLang="zh-CN" sz="2800" b="1" cap="none" dirty="0" smtClean="0">
                <a:latin typeface="Comic Sans MS" panose="030F0702030302020204" pitchFamily="66" charset="0"/>
              </a:rPr>
              <a:t>their exoskeletons</a:t>
            </a:r>
            <a:endParaRPr lang="zh-CN" altLang="zh-CN" sz="2800" cap="none" dirty="0">
              <a:latin typeface="Comic Sans MS" panose="030F0702030302020204" pitchFamily="66" charset="0"/>
            </a:endParaRPr>
          </a:p>
          <a:p>
            <a:pPr marL="457200" indent="-457200">
              <a:buAutoNum type="arabicPeriod"/>
            </a:pPr>
            <a:r>
              <a:rPr lang="en-US" altLang="zh-CN" sz="2800" cap="none" dirty="0">
                <a:latin typeface="Comic Sans MS" panose="030F0702030302020204" pitchFamily="66" charset="0"/>
              </a:rPr>
              <a:t>Are skeletons important? Why?</a:t>
            </a:r>
          </a:p>
          <a:p>
            <a:pPr marL="0" indent="0">
              <a:buNone/>
            </a:pPr>
            <a:r>
              <a:rPr lang="en-US" altLang="zh-CN" sz="2400" cap="none" dirty="0">
                <a:latin typeface="Comic Sans MS" panose="030F0702030302020204" pitchFamily="66" charset="0"/>
              </a:rPr>
              <a:t>      </a:t>
            </a:r>
            <a:r>
              <a:rPr lang="en-US" altLang="zh-CN" sz="2400" b="1" cap="none" dirty="0">
                <a:solidFill>
                  <a:srgbClr val="0066FF"/>
                </a:solidFill>
                <a:latin typeface="Comic Sans MS" panose="030F0702030302020204" pitchFamily="66" charset="0"/>
              </a:rPr>
              <a:t>support, move, </a:t>
            </a:r>
            <a:r>
              <a:rPr lang="en-US" altLang="zh-CN" sz="2400" b="1" cap="none" dirty="0" smtClean="0">
                <a:solidFill>
                  <a:srgbClr val="0066FF"/>
                </a:solidFill>
                <a:latin typeface="Comic Sans MS" panose="030F0702030302020204" pitchFamily="66" charset="0"/>
              </a:rPr>
              <a:t>protect…</a:t>
            </a:r>
            <a:endParaRPr lang="en-US" altLang="zh-CN" sz="2400" b="1" cap="none" dirty="0">
              <a:solidFill>
                <a:srgbClr val="0066FF"/>
              </a:solidFill>
              <a:latin typeface="Comic Sans MS" panose="030F0702030302020204" pitchFamily="66" charset="0"/>
            </a:endParaRPr>
          </a:p>
          <a:p>
            <a:pPr marL="0" indent="0">
              <a:buNone/>
            </a:pPr>
            <a:r>
              <a:rPr lang="en-US" altLang="zh-CN" sz="2800" cap="none" dirty="0">
                <a:latin typeface="Comic Sans MS" panose="030F0702030302020204" pitchFamily="66" charset="0"/>
              </a:rPr>
              <a:t>2. What is an exoskeleton?</a:t>
            </a:r>
          </a:p>
          <a:p>
            <a:pPr marL="0" indent="0">
              <a:buNone/>
            </a:pPr>
            <a:r>
              <a:rPr lang="en-US" altLang="zh-CN" sz="2800" b="1" cap="none" dirty="0">
                <a:solidFill>
                  <a:srgbClr val="0066FF"/>
                </a:solidFill>
                <a:latin typeface="Comic Sans MS" panose="030F0702030302020204" pitchFamily="66" charset="0"/>
              </a:rPr>
              <a:t> </a:t>
            </a:r>
            <a:r>
              <a:rPr lang="en-US" altLang="zh-CN" sz="2800" b="1" cap="none" dirty="0" smtClean="0">
                <a:solidFill>
                  <a:srgbClr val="0066FF"/>
                </a:solidFill>
                <a:latin typeface="Comic Sans MS" panose="030F0702030302020204" pitchFamily="66" charset="0"/>
              </a:rPr>
              <a:t>  …on </a:t>
            </a:r>
            <a:r>
              <a:rPr lang="en-US" altLang="zh-CN" sz="2800" b="1" cap="none" dirty="0">
                <a:solidFill>
                  <a:srgbClr val="0066FF"/>
                </a:solidFill>
                <a:latin typeface="Comic Sans MS" panose="030F0702030302020204" pitchFamily="66" charset="0"/>
              </a:rPr>
              <a:t>the </a:t>
            </a:r>
            <a:r>
              <a:rPr lang="en-US" altLang="zh-CN" sz="2800" b="1" cap="none" dirty="0" smtClean="0">
                <a:solidFill>
                  <a:srgbClr val="0066FF"/>
                </a:solidFill>
                <a:latin typeface="Comic Sans MS" panose="030F0702030302020204" pitchFamily="66" charset="0"/>
              </a:rPr>
              <a:t>outside…</a:t>
            </a:r>
            <a:endParaRPr lang="zh-CN" altLang="zh-CN" sz="2800" b="1" cap="none" dirty="0">
              <a:solidFill>
                <a:srgbClr val="0066FF"/>
              </a:solidFill>
              <a:latin typeface="Comic Sans MS" panose="030F0702030302020204" pitchFamily="66" charset="0"/>
            </a:endParaRPr>
          </a:p>
          <a:p>
            <a:pPr marL="0" indent="0">
              <a:buNone/>
            </a:pPr>
            <a:r>
              <a:rPr lang="en-US" altLang="zh-CN" sz="2800" cap="none" dirty="0">
                <a:latin typeface="Comic Sans MS" panose="030F0702030302020204" pitchFamily="66" charset="0"/>
              </a:rPr>
              <a:t>3. What animals have exoskeletons?</a:t>
            </a:r>
          </a:p>
          <a:p>
            <a:pPr marL="0" indent="0">
              <a:buNone/>
            </a:pPr>
            <a:r>
              <a:rPr lang="en-US" altLang="zh-CN" sz="2400" b="1" cap="none" dirty="0" smtClean="0">
                <a:solidFill>
                  <a:srgbClr val="0066FF"/>
                </a:solidFill>
                <a:latin typeface="Comic Sans MS" panose="030F0702030302020204" pitchFamily="66" charset="0"/>
              </a:rPr>
              <a:t>    shellfish</a:t>
            </a:r>
            <a:r>
              <a:rPr lang="en-US" altLang="zh-CN" sz="2400" b="1" cap="none" dirty="0">
                <a:solidFill>
                  <a:srgbClr val="0066FF"/>
                </a:solidFill>
                <a:latin typeface="Comic Sans MS" panose="030F0702030302020204" pitchFamily="66" charset="0"/>
              </a:rPr>
              <a:t>, </a:t>
            </a:r>
            <a:r>
              <a:rPr lang="en-US" altLang="zh-CN" sz="2400" b="1" cap="none" dirty="0" smtClean="0">
                <a:solidFill>
                  <a:srgbClr val="0066FF"/>
                </a:solidFill>
                <a:latin typeface="Comic Sans MS" panose="030F0702030302020204" pitchFamily="66" charset="0"/>
              </a:rPr>
              <a:t>spiders, crabs…</a:t>
            </a:r>
            <a:endParaRPr lang="zh-CN" altLang="zh-CN" sz="2400" b="1" cap="none" dirty="0">
              <a:solidFill>
                <a:srgbClr val="0066FF"/>
              </a:solidFill>
              <a:latin typeface="Comic Sans MS" panose="030F0702030302020204" pitchFamily="66" charset="0"/>
            </a:endParaRPr>
          </a:p>
        </p:txBody>
      </p:sp>
      <p:sp>
        <p:nvSpPr>
          <p:cNvPr id="4" name="圆角矩形 3"/>
          <p:cNvSpPr/>
          <p:nvPr/>
        </p:nvSpPr>
        <p:spPr>
          <a:xfrm>
            <a:off x="3532538" y="512536"/>
            <a:ext cx="5353050" cy="965200"/>
          </a:xfrm>
          <a:prstGeom prst="round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rgbClr val="0066FF"/>
                </a:solidFill>
                <a:latin typeface="Arial" panose="020B0604020202020204" pitchFamily="34" charset="0"/>
                <a:cs typeface="Arial" panose="020B0604020202020204" pitchFamily="34" charset="0"/>
              </a:rPr>
              <a:t>Read and answer</a:t>
            </a:r>
            <a:endParaRPr lang="zh-CN" altLang="en-US" dirty="0"/>
          </a:p>
        </p:txBody>
      </p:sp>
      <p:pic>
        <p:nvPicPr>
          <p:cNvPr id="5" name="图片 4"/>
          <p:cNvPicPr>
            <a:picLocks noChangeAspect="1"/>
          </p:cNvPicPr>
          <p:nvPr/>
        </p:nvPicPr>
        <p:blipFill rotWithShape="1">
          <a:blip r:embed="rId3">
            <a:extLst>
              <a:ext uri="{BEBA8EAE-BF5A-486C-A8C5-ECC9F3942E4B}">
                <a14:imgProps xmlns:a14="http://schemas.microsoft.com/office/drawing/2010/main">
                  <a14:imgLayer r:embed="rId4">
                    <a14:imgEffect>
                      <a14:backgroundRemoval t="9091" b="91736" l="7129" r="90430"/>
                    </a14:imgEffect>
                  </a14:imgLayer>
                </a14:imgProps>
              </a:ext>
            </a:extLst>
          </a:blip>
          <a:srcRect l="26548" t="21248" r="5398" b="8321"/>
          <a:stretch/>
        </p:blipFill>
        <p:spPr>
          <a:xfrm>
            <a:off x="336550" y="2885344"/>
            <a:ext cx="2766018" cy="2029555"/>
          </a:xfrm>
          <a:prstGeom prst="rect">
            <a:avLst/>
          </a:prstGeom>
        </p:spPr>
      </p:pic>
    </p:spTree>
    <p:extLst>
      <p:ext uri="{BB962C8B-B14F-4D97-AF65-F5344CB8AC3E}">
        <p14:creationId xmlns:p14="http://schemas.microsoft.com/office/powerpoint/2010/main" val="393666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3187700" y="2006600"/>
            <a:ext cx="8794750" cy="4425950"/>
          </a:xfrm>
        </p:spPr>
        <p:txBody>
          <a:bodyPr>
            <a:normAutofit lnSpcReduction="10000"/>
          </a:bodyPr>
          <a:lstStyle/>
          <a:p>
            <a:r>
              <a:rPr lang="en-US" altLang="zh-CN" sz="2800" b="1" cap="none" dirty="0">
                <a:latin typeface="Comic Sans MS" panose="030F0702030302020204" pitchFamily="66" charset="0"/>
              </a:rPr>
              <a:t>Animals and their exoskeletons</a:t>
            </a:r>
            <a:endParaRPr lang="zh-CN" altLang="zh-CN" sz="2800" cap="none" dirty="0">
              <a:latin typeface="Comic Sans MS" panose="030F0702030302020204" pitchFamily="66" charset="0"/>
            </a:endParaRPr>
          </a:p>
          <a:p>
            <a:pPr marL="0" indent="0">
              <a:buNone/>
            </a:pPr>
            <a:r>
              <a:rPr lang="en-US" altLang="zh-CN" sz="2800" cap="none" dirty="0">
                <a:latin typeface="Comic Sans MS" panose="030F0702030302020204" pitchFamily="66" charset="0"/>
              </a:rPr>
              <a:t>4. How are the exoskeletons made?</a:t>
            </a:r>
          </a:p>
          <a:p>
            <a:pPr marL="0" indent="0">
              <a:buNone/>
            </a:pPr>
            <a:r>
              <a:rPr lang="en-US" altLang="zh-CN" sz="2800" cap="none" dirty="0">
                <a:latin typeface="Comic Sans MS" panose="030F0702030302020204" pitchFamily="66" charset="0"/>
              </a:rPr>
              <a:t>    </a:t>
            </a:r>
            <a:r>
              <a:rPr lang="en-US" altLang="zh-CN" sz="2400" b="1" cap="none" dirty="0">
                <a:solidFill>
                  <a:srgbClr val="0066FF"/>
                </a:solidFill>
                <a:latin typeface="Comic Sans MS" panose="030F0702030302020204" pitchFamily="66" charset="0"/>
              </a:rPr>
              <a:t>chalk, </a:t>
            </a:r>
            <a:r>
              <a:rPr lang="en-US" altLang="zh-CN" sz="2400" b="1" cap="none" dirty="0" smtClean="0">
                <a:solidFill>
                  <a:srgbClr val="0066FF"/>
                </a:solidFill>
                <a:latin typeface="Comic Sans MS" panose="030F0702030302020204" pitchFamily="66" charset="0"/>
              </a:rPr>
              <a:t>chitin</a:t>
            </a:r>
            <a:endParaRPr lang="en-US" altLang="zh-CN" sz="2400" b="1" cap="none" dirty="0">
              <a:solidFill>
                <a:srgbClr val="0066FF"/>
              </a:solidFill>
              <a:latin typeface="Comic Sans MS" panose="030F0702030302020204" pitchFamily="66" charset="0"/>
            </a:endParaRPr>
          </a:p>
          <a:p>
            <a:pPr marL="0" indent="0">
              <a:buNone/>
            </a:pPr>
            <a:r>
              <a:rPr lang="en-US" altLang="zh-CN" sz="2800" cap="none" dirty="0">
                <a:latin typeface="Comic Sans MS" panose="030F0702030302020204" pitchFamily="66" charset="0"/>
              </a:rPr>
              <a:t>5. How do exoskeletons help animals? </a:t>
            </a:r>
          </a:p>
          <a:p>
            <a:pPr marL="0" indent="0">
              <a:buNone/>
            </a:pPr>
            <a:r>
              <a:rPr lang="en-US" altLang="zh-CN" sz="2800" cap="none" dirty="0">
                <a:latin typeface="Comic Sans MS" panose="030F0702030302020204" pitchFamily="66" charset="0"/>
              </a:rPr>
              <a:t>    </a:t>
            </a:r>
            <a:r>
              <a:rPr lang="en-US" altLang="zh-CN" sz="2400" b="1" cap="none" dirty="0">
                <a:solidFill>
                  <a:srgbClr val="0066FF"/>
                </a:solidFill>
                <a:latin typeface="Comic Sans MS" panose="030F0702030302020204" pitchFamily="66" charset="0"/>
              </a:rPr>
              <a:t>protect the soft inside, stop </a:t>
            </a:r>
            <a:r>
              <a:rPr lang="en-US" altLang="zh-CN" sz="2400" b="1" cap="none" dirty="0" smtClean="0">
                <a:solidFill>
                  <a:srgbClr val="0066FF"/>
                </a:solidFill>
                <a:latin typeface="Comic Sans MS" panose="030F0702030302020204" pitchFamily="66" charset="0"/>
              </a:rPr>
              <a:t>water…</a:t>
            </a:r>
            <a:endParaRPr lang="zh-CN" altLang="zh-CN" sz="2400" b="1" cap="none" dirty="0">
              <a:solidFill>
                <a:srgbClr val="0066FF"/>
              </a:solidFill>
              <a:latin typeface="Comic Sans MS" panose="030F0702030302020204" pitchFamily="66" charset="0"/>
            </a:endParaRPr>
          </a:p>
          <a:p>
            <a:pPr marL="0" indent="0">
              <a:buNone/>
            </a:pPr>
            <a:r>
              <a:rPr lang="en-US" altLang="zh-CN" sz="2800" cap="none" dirty="0">
                <a:latin typeface="Comic Sans MS" panose="030F0702030302020204" pitchFamily="66" charset="0"/>
              </a:rPr>
              <a:t>6. How do the animals with exoskeletons grow? </a:t>
            </a:r>
          </a:p>
          <a:p>
            <a:pPr marL="0" indent="0">
              <a:buNone/>
            </a:pPr>
            <a:r>
              <a:rPr lang="en-US" altLang="zh-CN" sz="2800" cap="none" dirty="0">
                <a:latin typeface="Comic Sans MS" panose="030F0702030302020204" pitchFamily="66" charset="0"/>
              </a:rPr>
              <a:t>    </a:t>
            </a:r>
            <a:r>
              <a:rPr lang="en-US" altLang="zh-CN" sz="2400" b="1" cap="none" dirty="0">
                <a:solidFill>
                  <a:srgbClr val="0066FF"/>
                </a:solidFill>
                <a:latin typeface="Comic Sans MS" panose="030F0702030302020204" pitchFamily="66" charset="0"/>
              </a:rPr>
              <a:t>slip off, the new grows underneath</a:t>
            </a:r>
            <a:endParaRPr lang="zh-CN" altLang="en-US" sz="2400" b="1" dirty="0">
              <a:solidFill>
                <a:srgbClr val="0066FF"/>
              </a:solidFill>
            </a:endParaRPr>
          </a:p>
        </p:txBody>
      </p:sp>
      <p:sp>
        <p:nvSpPr>
          <p:cNvPr id="4" name="圆角矩形 3"/>
          <p:cNvSpPr/>
          <p:nvPr/>
        </p:nvSpPr>
        <p:spPr>
          <a:xfrm>
            <a:off x="3526188" y="537936"/>
            <a:ext cx="5353050" cy="965200"/>
          </a:xfrm>
          <a:prstGeom prst="round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rgbClr val="0066FF"/>
                </a:solidFill>
                <a:latin typeface="Arial" panose="020B0604020202020204" pitchFamily="34" charset="0"/>
                <a:cs typeface="Arial" panose="020B0604020202020204" pitchFamily="34" charset="0"/>
              </a:rPr>
              <a:t>Read and answer</a:t>
            </a:r>
            <a:endParaRPr lang="zh-CN" altLang="en-US" dirty="0"/>
          </a:p>
        </p:txBody>
      </p:sp>
      <p:pic>
        <p:nvPicPr>
          <p:cNvPr id="5" name="图片 4"/>
          <p:cNvPicPr>
            <a:picLocks noChangeAspect="1"/>
          </p:cNvPicPr>
          <p:nvPr/>
        </p:nvPicPr>
        <p:blipFill rotWithShape="1">
          <a:blip r:embed="rId3">
            <a:extLst>
              <a:ext uri="{BEBA8EAE-BF5A-486C-A8C5-ECC9F3942E4B}">
                <a14:imgProps xmlns:a14="http://schemas.microsoft.com/office/drawing/2010/main">
                  <a14:imgLayer r:embed="rId4">
                    <a14:imgEffect>
                      <a14:backgroundRemoval t="9091" b="91736" l="7129" r="90430"/>
                    </a14:imgEffect>
                  </a14:imgLayer>
                </a14:imgProps>
              </a:ext>
            </a:extLst>
          </a:blip>
          <a:srcRect l="26548" t="21248" r="5398" b="8321"/>
          <a:stretch/>
        </p:blipFill>
        <p:spPr>
          <a:xfrm>
            <a:off x="57150" y="2885344"/>
            <a:ext cx="2766018" cy="2029555"/>
          </a:xfrm>
          <a:prstGeom prst="rect">
            <a:avLst/>
          </a:prstGeom>
        </p:spPr>
      </p:pic>
    </p:spTree>
    <p:extLst>
      <p:ext uri="{BB962C8B-B14F-4D97-AF65-F5344CB8AC3E}">
        <p14:creationId xmlns:p14="http://schemas.microsoft.com/office/powerpoint/2010/main" val="146905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3692304" y="2019619"/>
            <a:ext cx="8396064" cy="3424107"/>
          </a:xfrm>
        </p:spPr>
        <p:txBody>
          <a:bodyPr>
            <a:normAutofit lnSpcReduction="10000"/>
          </a:bodyPr>
          <a:lstStyle/>
          <a:p>
            <a:r>
              <a:rPr lang="en-US" altLang="zh-CN" sz="2800" b="1" cap="none" dirty="0">
                <a:latin typeface="Comic Sans MS" panose="030F0702030302020204" pitchFamily="66" charset="0"/>
              </a:rPr>
              <a:t>People and their exoskeletons</a:t>
            </a:r>
          </a:p>
          <a:p>
            <a:pPr marL="514350" indent="-514350">
              <a:buAutoNum type="arabicPeriod"/>
            </a:pPr>
            <a:r>
              <a:rPr lang="en-US" altLang="zh-CN" sz="2800" cap="none" dirty="0">
                <a:latin typeface="Comic Sans MS" panose="030F0702030302020204" pitchFamily="66" charset="0"/>
              </a:rPr>
              <a:t>Who </a:t>
            </a:r>
            <a:r>
              <a:rPr lang="en-US" altLang="zh-CN" sz="2800" cap="none" dirty="0" smtClean="0">
                <a:latin typeface="Comic Sans MS" panose="030F0702030302020204" pitchFamily="66" charset="0"/>
              </a:rPr>
              <a:t>would wear </a:t>
            </a:r>
            <a:r>
              <a:rPr lang="en-US" altLang="zh-CN" sz="2800" cap="none" dirty="0">
                <a:latin typeface="Comic Sans MS" panose="030F0702030302020204" pitchFamily="66" charset="0"/>
              </a:rPr>
              <a:t>exoskeletons just like some animals? </a:t>
            </a:r>
          </a:p>
          <a:p>
            <a:pPr marL="0" indent="0">
              <a:buNone/>
            </a:pPr>
            <a:r>
              <a:rPr lang="en-US" altLang="zh-CN" sz="2800" cap="none" dirty="0">
                <a:latin typeface="Comic Sans MS" panose="030F0702030302020204" pitchFamily="66" charset="0"/>
              </a:rPr>
              <a:t>     </a:t>
            </a:r>
            <a:r>
              <a:rPr lang="en-US" altLang="zh-CN" sz="2400" b="1" cap="none" dirty="0">
                <a:solidFill>
                  <a:srgbClr val="0066FF"/>
                </a:solidFill>
                <a:latin typeface="Comic Sans MS" panose="030F0702030302020204" pitchFamily="66" charset="0"/>
              </a:rPr>
              <a:t>knights, </a:t>
            </a:r>
            <a:r>
              <a:rPr lang="en-US" altLang="zh-CN" sz="2400" b="1" cap="none" dirty="0" smtClean="0">
                <a:solidFill>
                  <a:srgbClr val="0066FF"/>
                </a:solidFill>
                <a:latin typeface="Comic Sans MS" panose="030F0702030302020204" pitchFamily="66" charset="0"/>
              </a:rPr>
              <a:t>astronauts, divers…</a:t>
            </a:r>
            <a:endParaRPr lang="en-US" altLang="zh-CN" sz="2400" b="1" cap="none" dirty="0">
              <a:solidFill>
                <a:srgbClr val="0066FF"/>
              </a:solidFill>
              <a:latin typeface="Comic Sans MS" panose="030F0702030302020204" pitchFamily="66" charset="0"/>
            </a:endParaRPr>
          </a:p>
          <a:p>
            <a:pPr marL="0" indent="0">
              <a:buNone/>
            </a:pPr>
            <a:r>
              <a:rPr lang="en-US" altLang="zh-CN" sz="2800" cap="none" dirty="0">
                <a:latin typeface="Comic Sans MS" panose="030F0702030302020204" pitchFamily="66" charset="0"/>
              </a:rPr>
              <a:t>2. What might exoskeletons be like in the future? </a:t>
            </a:r>
          </a:p>
          <a:p>
            <a:pPr marL="0" indent="0">
              <a:buNone/>
            </a:pPr>
            <a:r>
              <a:rPr lang="en-US" altLang="zh-CN" sz="2400" b="1" cap="none" dirty="0">
                <a:solidFill>
                  <a:srgbClr val="0066FF"/>
                </a:solidFill>
                <a:latin typeface="Comic Sans MS" panose="030F0702030302020204" pitchFamily="66" charset="0"/>
              </a:rPr>
              <a:t>    little motors</a:t>
            </a:r>
            <a:endParaRPr lang="zh-CN" altLang="en-US" sz="1800" b="1" dirty="0">
              <a:solidFill>
                <a:srgbClr val="0066FF"/>
              </a:solidFill>
            </a:endParaRPr>
          </a:p>
        </p:txBody>
      </p:sp>
      <p:sp>
        <p:nvSpPr>
          <p:cNvPr id="5" name="圆角矩形 4"/>
          <p:cNvSpPr/>
          <p:nvPr/>
        </p:nvSpPr>
        <p:spPr>
          <a:xfrm>
            <a:off x="3692304" y="300192"/>
            <a:ext cx="5353050" cy="965200"/>
          </a:xfrm>
          <a:prstGeom prst="round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rgbClr val="0066FF"/>
                </a:solidFill>
                <a:latin typeface="Arial" panose="020B0604020202020204" pitchFamily="34" charset="0"/>
                <a:cs typeface="Arial" panose="020B0604020202020204" pitchFamily="34" charset="0"/>
              </a:rPr>
              <a:t>Read and answer</a:t>
            </a:r>
            <a:endParaRPr lang="zh-CN" alt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80" t="5724" r="12776" b="4398"/>
          <a:stretch/>
        </p:blipFill>
        <p:spPr bwMode="auto">
          <a:xfrm>
            <a:off x="89210" y="2297151"/>
            <a:ext cx="3408406" cy="276550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85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512988" y="2429048"/>
            <a:ext cx="4785364" cy="2041751"/>
          </a:xfrm>
        </p:spPr>
        <p:txBody>
          <a:bodyPr/>
          <a:lstStyle/>
          <a:p>
            <a:pPr marL="0" indent="0">
              <a:buNone/>
            </a:pPr>
            <a:r>
              <a:rPr lang="en-US" altLang="zh-CN" sz="2400" b="1" cap="none" dirty="0">
                <a:latin typeface="Comic Sans MS" panose="030F0702030302020204" pitchFamily="66" charset="0"/>
              </a:rPr>
              <a:t>1. Complete the chart with what you have learned in this book</a:t>
            </a:r>
            <a:r>
              <a:rPr lang="zh-CN" altLang="zh-CN" sz="2400" b="1" cap="none" dirty="0">
                <a:latin typeface="Comic Sans MS" panose="030F0702030302020204" pitchFamily="66" charset="0"/>
              </a:rPr>
              <a:t>（</a:t>
            </a:r>
            <a:r>
              <a:rPr lang="en-US" altLang="zh-CN" sz="2400" b="1" cap="none" dirty="0">
                <a:latin typeface="Comic Sans MS" panose="030F0702030302020204" pitchFamily="66" charset="0"/>
              </a:rPr>
              <a:t>one word for each blank</a:t>
            </a:r>
            <a:r>
              <a:rPr lang="zh-CN" altLang="zh-CN" sz="2400" b="1" cap="none" dirty="0">
                <a:latin typeface="Comic Sans MS" panose="030F0702030302020204" pitchFamily="66" charset="0"/>
              </a:rPr>
              <a:t>）</a:t>
            </a:r>
            <a:r>
              <a:rPr lang="en-US" altLang="zh-CN" sz="2400" b="1" cap="none" dirty="0">
                <a:latin typeface="Comic Sans MS" panose="030F0702030302020204" pitchFamily="66" charset="0"/>
              </a:rPr>
              <a:t>and talk about it. </a:t>
            </a:r>
            <a:endParaRPr lang="zh-CN" altLang="zh-CN" sz="2400" cap="none" dirty="0">
              <a:latin typeface="Comic Sans MS" panose="030F0702030302020204" pitchFamily="66" charset="0"/>
            </a:endParaRPr>
          </a:p>
          <a:p>
            <a:endParaRPr lang="zh-CN" altLang="en-US" dirty="0"/>
          </a:p>
        </p:txBody>
      </p:sp>
      <p:sp>
        <p:nvSpPr>
          <p:cNvPr id="4" name="圆角矩形 3"/>
          <p:cNvSpPr/>
          <p:nvPr/>
        </p:nvSpPr>
        <p:spPr>
          <a:xfrm>
            <a:off x="3692304" y="335091"/>
            <a:ext cx="5353050" cy="965200"/>
          </a:xfrm>
          <a:prstGeom prst="round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rgbClr val="0066FF"/>
                </a:solidFill>
                <a:latin typeface="Arial" panose="020B0604020202020204" pitchFamily="34" charset="0"/>
                <a:cs typeface="Arial" panose="020B0604020202020204" pitchFamily="34" charset="0"/>
              </a:rPr>
              <a:t>Discuss and do</a:t>
            </a:r>
            <a:endParaRPr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053" y="1300291"/>
            <a:ext cx="5692909" cy="5557709"/>
          </a:xfrm>
          <a:prstGeom prst="rect">
            <a:avLst/>
          </a:prstGeom>
        </p:spPr>
      </p:pic>
    </p:spTree>
    <p:extLst>
      <p:ext uri="{BB962C8B-B14F-4D97-AF65-F5344CB8AC3E}">
        <p14:creationId xmlns:p14="http://schemas.microsoft.com/office/powerpoint/2010/main" val="2127841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465991" y="2541691"/>
            <a:ext cx="3560885" cy="2258909"/>
          </a:xfrm>
        </p:spPr>
        <p:txBody>
          <a:bodyPr>
            <a:normAutofit lnSpcReduction="10000"/>
          </a:bodyPr>
          <a:lstStyle/>
          <a:p>
            <a:pPr marL="0" indent="0">
              <a:buNone/>
            </a:pPr>
            <a:r>
              <a:rPr lang="en-US" altLang="zh-CN" sz="2400" b="1" cap="none" dirty="0">
                <a:latin typeface="Comic Sans MS" panose="030F0702030302020204" pitchFamily="66" charset="0"/>
              </a:rPr>
              <a:t>2. Complete the flow map about how animals with exoskeletons grow, and then talk about it.</a:t>
            </a:r>
            <a:endParaRPr lang="zh-CN" altLang="en-US" dirty="0"/>
          </a:p>
        </p:txBody>
      </p:sp>
      <p:sp>
        <p:nvSpPr>
          <p:cNvPr id="4" name="圆角矩形 3"/>
          <p:cNvSpPr/>
          <p:nvPr/>
        </p:nvSpPr>
        <p:spPr>
          <a:xfrm>
            <a:off x="3564288" y="766536"/>
            <a:ext cx="5353050" cy="965200"/>
          </a:xfrm>
          <a:prstGeom prst="round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rgbClr val="0066FF"/>
                </a:solidFill>
                <a:latin typeface="Arial" panose="020B0604020202020204" pitchFamily="34" charset="0"/>
                <a:cs typeface="Arial" panose="020B0604020202020204" pitchFamily="34" charset="0"/>
              </a:rPr>
              <a:t>Discuss and do</a:t>
            </a:r>
            <a:endParaRPr lang="zh-CN" altLang="en-US" dirty="0"/>
          </a:p>
        </p:txBody>
      </p:sp>
      <p:sp>
        <p:nvSpPr>
          <p:cNvPr id="19" name="矩形 18"/>
          <p:cNvSpPr/>
          <p:nvPr/>
        </p:nvSpPr>
        <p:spPr>
          <a:xfrm>
            <a:off x="3048000" y="1305342"/>
            <a:ext cx="6096000" cy="4247317"/>
          </a:xfrm>
          <a:prstGeom prst="rect">
            <a:avLst/>
          </a:prstGeom>
        </p:spPr>
        <p:txBody>
          <a:bodyPr>
            <a:spAutoFit/>
          </a:bodyPr>
          <a:lstStyle/>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p:txBody>
      </p:sp>
      <p:pic>
        <p:nvPicPr>
          <p:cNvPr id="27" name="图片 26"/>
          <p:cNvPicPr>
            <a:picLocks noChangeAspect="1"/>
          </p:cNvPicPr>
          <p:nvPr/>
        </p:nvPicPr>
        <p:blipFill>
          <a:blip r:embed="rId2"/>
          <a:stretch>
            <a:fillRect/>
          </a:stretch>
        </p:blipFill>
        <p:spPr>
          <a:xfrm>
            <a:off x="3760238" y="1840297"/>
            <a:ext cx="8908585" cy="5017703"/>
          </a:xfrm>
          <a:prstGeom prst="rect">
            <a:avLst/>
          </a:prstGeom>
        </p:spPr>
      </p:pic>
    </p:spTree>
    <p:extLst>
      <p:ext uri="{BB962C8B-B14F-4D97-AF65-F5344CB8AC3E}">
        <p14:creationId xmlns:p14="http://schemas.microsoft.com/office/powerpoint/2010/main" val="1225950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3077642" y="2253275"/>
            <a:ext cx="9027886" cy="3424107"/>
          </a:xfrm>
        </p:spPr>
        <p:txBody>
          <a:bodyPr>
            <a:noAutofit/>
          </a:bodyPr>
          <a:lstStyle/>
          <a:p>
            <a:pPr marL="457200" indent="-457200" algn="just">
              <a:buAutoNum type="arabicPeriod"/>
            </a:pPr>
            <a:r>
              <a:rPr lang="en-US" altLang="zh-CN" sz="2800" kern="0" cap="none" dirty="0">
                <a:latin typeface="Comic Sans MS" panose="030F0702030302020204" pitchFamily="66" charset="0"/>
                <a:cs typeface="黑体" panose="02010609060101010101" pitchFamily="49" charset="-122"/>
              </a:rPr>
              <a:t>What would be some animals like if they didn’t have skeletons?</a:t>
            </a:r>
          </a:p>
          <a:p>
            <a:pPr marL="0" indent="0" algn="just">
              <a:buNone/>
            </a:pPr>
            <a:r>
              <a:rPr lang="en-US" altLang="zh-CN" sz="2400" kern="0" cap="none" dirty="0">
                <a:latin typeface="Comic Sans MS" panose="030F0702030302020204" pitchFamily="66" charset="0"/>
                <a:cs typeface="黑体" panose="02010609060101010101" pitchFamily="49" charset="-122"/>
              </a:rPr>
              <a:t>     </a:t>
            </a:r>
            <a:r>
              <a:rPr lang="en-US" altLang="zh-CN" sz="2400" b="1" kern="0" cap="none" dirty="0">
                <a:solidFill>
                  <a:srgbClr val="0066FF"/>
                </a:solidFill>
                <a:latin typeface="Comic Sans MS" panose="030F0702030302020204" pitchFamily="66" charset="0"/>
                <a:cs typeface="黑体" panose="02010609060101010101" pitchFamily="49" charset="-122"/>
              </a:rPr>
              <a:t>wobbly blobs of jelly</a:t>
            </a:r>
          </a:p>
          <a:p>
            <a:pPr marL="0" indent="0" algn="just">
              <a:buNone/>
            </a:pPr>
            <a:endParaRPr lang="zh-CN" altLang="zh-CN" sz="2400" b="1" kern="100" cap="none" dirty="0">
              <a:solidFill>
                <a:srgbClr val="0066FF"/>
              </a:solidFill>
              <a:latin typeface="Comic Sans MS" panose="030F0702030302020204" pitchFamily="66" charset="0"/>
              <a:cs typeface="黑体" panose="02010609060101010101" pitchFamily="49" charset="-122"/>
            </a:endParaRPr>
          </a:p>
          <a:p>
            <a:pPr marL="0" indent="0">
              <a:buNone/>
            </a:pPr>
            <a:r>
              <a:rPr lang="en-US" altLang="zh-CN" sz="2800" cap="none" dirty="0">
                <a:latin typeface="Comic Sans MS" panose="030F0702030302020204" pitchFamily="66" charset="0"/>
              </a:rPr>
              <a:t>2. What is the old exoskeleton like for an </a:t>
            </a:r>
            <a:r>
              <a:rPr lang="en-US" altLang="zh-CN" sz="2800" cap="none" dirty="0" smtClean="0">
                <a:latin typeface="Comic Sans MS" panose="030F0702030302020204" pitchFamily="66" charset="0"/>
              </a:rPr>
              <a:t>animal</a:t>
            </a:r>
            <a:r>
              <a:rPr lang="en-US" altLang="zh-CN" sz="2800" cap="none" dirty="0">
                <a:latin typeface="Comic Sans MS" panose="030F0702030302020204" pitchFamily="66" charset="0"/>
              </a:rPr>
              <a:t>?</a:t>
            </a:r>
          </a:p>
          <a:p>
            <a:pPr marL="0" indent="0">
              <a:buNone/>
            </a:pPr>
            <a:r>
              <a:rPr lang="en-US" altLang="zh-CN" sz="2400" b="1" cap="none" dirty="0">
                <a:solidFill>
                  <a:srgbClr val="0066FF"/>
                </a:solidFill>
                <a:latin typeface="Comic Sans MS" panose="030F0702030302020204" pitchFamily="66" charset="0"/>
              </a:rPr>
              <a:t>    an old coat</a:t>
            </a:r>
            <a:endParaRPr lang="zh-CN" altLang="en-US" sz="2400" b="1" cap="none" dirty="0">
              <a:solidFill>
                <a:srgbClr val="0066FF"/>
              </a:solidFill>
              <a:latin typeface="Comic Sans MS" panose="030F0702030302020204" pitchFamily="66" charset="0"/>
            </a:endParaRPr>
          </a:p>
        </p:txBody>
      </p:sp>
      <p:sp>
        <p:nvSpPr>
          <p:cNvPr id="4" name="圆角矩形 3"/>
          <p:cNvSpPr/>
          <p:nvPr/>
        </p:nvSpPr>
        <p:spPr>
          <a:xfrm>
            <a:off x="3235903" y="715736"/>
            <a:ext cx="5353050" cy="965200"/>
          </a:xfrm>
          <a:prstGeom prst="round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rgbClr val="0066FF"/>
                </a:solidFill>
                <a:latin typeface="Arial" panose="020B0604020202020204" pitchFamily="34" charset="0"/>
                <a:cs typeface="Arial" panose="020B0604020202020204" pitchFamily="34" charset="0"/>
              </a:rPr>
              <a:t>Discuss and say</a:t>
            </a:r>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9" y="2664068"/>
            <a:ext cx="2919047" cy="2602523"/>
          </a:xfrm>
          <a:prstGeom prst="rect">
            <a:avLst/>
          </a:prstGeom>
        </p:spPr>
      </p:pic>
    </p:spTree>
    <p:extLst>
      <p:ext uri="{BB962C8B-B14F-4D97-AF65-F5344CB8AC3E}">
        <p14:creationId xmlns:p14="http://schemas.microsoft.com/office/powerpoint/2010/main" val="400363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3"/>
          </p:nvPr>
        </p:nvSpPr>
        <p:spPr>
          <a:xfrm>
            <a:off x="232229" y="2367092"/>
            <a:ext cx="11611428" cy="3424107"/>
          </a:xfrm>
        </p:spPr>
        <p:txBody>
          <a:bodyPr>
            <a:normAutofit/>
          </a:bodyPr>
          <a:lstStyle/>
          <a:p>
            <a:pPr marL="514350" indent="-514350">
              <a:buAutoNum type="arabicPeriod"/>
            </a:pPr>
            <a:r>
              <a:rPr lang="en-US" altLang="zh-CN" sz="2800" cap="none" dirty="0">
                <a:latin typeface="Comic Sans MS" panose="030F0702030302020204" pitchFamily="66" charset="0"/>
              </a:rPr>
              <a:t>Do you know any other animals that have </a:t>
            </a:r>
            <a:r>
              <a:rPr lang="en-US" altLang="zh-CN" sz="2800" cap="none" dirty="0" smtClean="0">
                <a:latin typeface="Comic Sans MS" panose="030F0702030302020204" pitchFamily="66" charset="0"/>
              </a:rPr>
              <a:t>special </a:t>
            </a:r>
            <a:r>
              <a:rPr lang="en-US" altLang="zh-CN" sz="2800" cap="none" dirty="0">
                <a:latin typeface="Comic Sans MS" panose="030F0702030302020204" pitchFamily="66" charset="0"/>
              </a:rPr>
              <a:t>ways to protect themselves? </a:t>
            </a:r>
          </a:p>
          <a:p>
            <a:pPr marL="0" indent="0">
              <a:buNone/>
            </a:pPr>
            <a:r>
              <a:rPr lang="en-US" altLang="zh-CN" sz="2800" cap="none" dirty="0">
                <a:latin typeface="Comic Sans MS" panose="030F0702030302020204" pitchFamily="66" charset="0"/>
              </a:rPr>
              <a:t>     </a:t>
            </a:r>
            <a:r>
              <a:rPr lang="en-US" altLang="zh-CN" sz="2400" b="1" cap="none" dirty="0">
                <a:solidFill>
                  <a:srgbClr val="0066FF"/>
                </a:solidFill>
                <a:latin typeface="Comic Sans MS" panose="030F0702030302020204" pitchFamily="66" charset="0"/>
              </a:rPr>
              <a:t>protective </a:t>
            </a:r>
            <a:r>
              <a:rPr lang="en-US" altLang="zh-CN" sz="2400" b="1" cap="none" dirty="0" smtClean="0">
                <a:solidFill>
                  <a:srgbClr val="0066FF"/>
                </a:solidFill>
                <a:latin typeface="Comic Sans MS" panose="030F0702030302020204" pitchFamily="66" charset="0"/>
              </a:rPr>
              <a:t>coloration, gecko…</a:t>
            </a:r>
            <a:endParaRPr lang="en-US" altLang="zh-CN" sz="2400" b="1" cap="none" dirty="0">
              <a:solidFill>
                <a:srgbClr val="0066FF"/>
              </a:solidFill>
              <a:latin typeface="Comic Sans MS" panose="030F0702030302020204" pitchFamily="66" charset="0"/>
            </a:endParaRPr>
          </a:p>
          <a:p>
            <a:pPr marL="0" indent="0">
              <a:buNone/>
            </a:pPr>
            <a:r>
              <a:rPr lang="en-US" altLang="zh-CN" sz="2800" cap="none" dirty="0">
                <a:latin typeface="Comic Sans MS" panose="030F0702030302020204" pitchFamily="66" charset="0"/>
              </a:rPr>
              <a:t>2. What about people? What else have we </a:t>
            </a:r>
            <a:r>
              <a:rPr lang="en-US" altLang="zh-CN" sz="2800" cap="none" dirty="0" smtClean="0">
                <a:latin typeface="Comic Sans MS" panose="030F0702030302020204" pitchFamily="66" charset="0"/>
              </a:rPr>
              <a:t>learned </a:t>
            </a:r>
            <a:r>
              <a:rPr lang="en-US" altLang="zh-CN" sz="2800" cap="none" dirty="0">
                <a:latin typeface="Comic Sans MS" panose="030F0702030302020204" pitchFamily="66" charset="0"/>
              </a:rPr>
              <a:t>from  animals? </a:t>
            </a:r>
          </a:p>
          <a:p>
            <a:pPr marL="0" indent="0">
              <a:buNone/>
            </a:pPr>
            <a:r>
              <a:rPr lang="en-US" altLang="zh-CN" sz="2800" cap="none" dirty="0">
                <a:latin typeface="Comic Sans MS" panose="030F0702030302020204" pitchFamily="66" charset="0"/>
              </a:rPr>
              <a:t>     </a:t>
            </a:r>
            <a:r>
              <a:rPr lang="en-US" altLang="zh-CN" sz="2600" b="1" cap="none" dirty="0">
                <a:solidFill>
                  <a:srgbClr val="0066FF"/>
                </a:solidFill>
                <a:latin typeface="Comic Sans MS" panose="030F0702030302020204" pitchFamily="66" charset="0"/>
              </a:rPr>
              <a:t>soldier's uniform</a:t>
            </a:r>
            <a:endParaRPr lang="zh-CN" altLang="zh-CN" sz="2600" b="1" cap="none" dirty="0">
              <a:solidFill>
                <a:srgbClr val="0066FF"/>
              </a:solidFill>
              <a:latin typeface="Comic Sans MS" panose="030F0702030302020204" pitchFamily="66" charset="0"/>
            </a:endParaRPr>
          </a:p>
        </p:txBody>
      </p:sp>
      <p:sp>
        <p:nvSpPr>
          <p:cNvPr id="4" name="圆角矩形 3"/>
          <p:cNvSpPr/>
          <p:nvPr/>
        </p:nvSpPr>
        <p:spPr>
          <a:xfrm>
            <a:off x="3235902" y="715736"/>
            <a:ext cx="5908097" cy="965200"/>
          </a:xfrm>
          <a:prstGeom prst="round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rgbClr val="0066FF"/>
                </a:solidFill>
                <a:latin typeface="Arial" panose="020B0604020202020204" pitchFamily="34" charset="0"/>
                <a:cs typeface="Arial" panose="020B0604020202020204" pitchFamily="34" charset="0"/>
              </a:rPr>
              <a:t>Discuss in groups</a:t>
            </a:r>
            <a:endParaRPr lang="zh-CN" altLang="en-US" dirty="0"/>
          </a:p>
        </p:txBody>
      </p:sp>
    </p:spTree>
    <p:extLst>
      <p:ext uri="{BB962C8B-B14F-4D97-AF65-F5344CB8AC3E}">
        <p14:creationId xmlns:p14="http://schemas.microsoft.com/office/powerpoint/2010/main" val="233871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水滴">
  <a:themeElements>
    <a:clrScheme name="水滴">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水滴">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水滴">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TM04033925[[fn=水滴]]</Template>
  <TotalTime>160</TotalTime>
  <Words>387</Words>
  <Application>Microsoft Office PowerPoint</Application>
  <PresentationFormat>自定义</PresentationFormat>
  <Paragraphs>68</Paragraphs>
  <Slides>11</Slides>
  <Notes>6</Notes>
  <HiddenSlides>0</HiddenSlides>
  <MMClips>0</MMClips>
  <ScaleCrop>false</ScaleCrop>
  <HeadingPairs>
    <vt:vector size="4" baseType="variant">
      <vt:variant>
        <vt:lpstr>主题</vt:lpstr>
      </vt:variant>
      <vt:variant>
        <vt:i4>1</vt:i4>
      </vt:variant>
      <vt:variant>
        <vt:lpstr>幻灯片标题</vt:lpstr>
      </vt:variant>
      <vt:variant>
        <vt:i4>11</vt:i4>
      </vt:variant>
    </vt:vector>
  </HeadingPairs>
  <TitlesOfParts>
    <vt:vector size="12" baseType="lpstr">
      <vt:lpstr>水滴</vt:lpstr>
      <vt:lpstr>选自《多维阅读第12级》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Lucy</dc:creator>
  <cp:lastModifiedBy>fltrp</cp:lastModifiedBy>
  <cp:revision>75</cp:revision>
  <dcterms:created xsi:type="dcterms:W3CDTF">2018-09-15T02:46:57Z</dcterms:created>
  <dcterms:modified xsi:type="dcterms:W3CDTF">2019-01-31T05:41:49Z</dcterms:modified>
</cp:coreProperties>
</file>