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1"/>
  </p:notesMasterIdLst>
  <p:sldIdLst>
    <p:sldId id="256" r:id="rId2"/>
    <p:sldId id="282" r:id="rId3"/>
    <p:sldId id="262" r:id="rId4"/>
    <p:sldId id="257" r:id="rId5"/>
    <p:sldId id="263" r:id="rId6"/>
    <p:sldId id="283" r:id="rId7"/>
    <p:sldId id="264" r:id="rId8"/>
    <p:sldId id="258" r:id="rId9"/>
    <p:sldId id="260" r:id="rId10"/>
    <p:sldId id="261" r:id="rId11"/>
    <p:sldId id="265" r:id="rId12"/>
    <p:sldId id="267" r:id="rId13"/>
    <p:sldId id="266" r:id="rId14"/>
    <p:sldId id="269" r:id="rId15"/>
    <p:sldId id="270" r:id="rId16"/>
    <p:sldId id="271" r:id="rId17"/>
    <p:sldId id="272" r:id="rId18"/>
    <p:sldId id="273" r:id="rId19"/>
    <p:sldId id="268" r:id="rId20"/>
    <p:sldId id="274" r:id="rId21"/>
    <p:sldId id="275" r:id="rId22"/>
    <p:sldId id="276" r:id="rId23"/>
    <p:sldId id="277" r:id="rId24"/>
    <p:sldId id="278" r:id="rId25"/>
    <p:sldId id="284" r:id="rId26"/>
    <p:sldId id="259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D021D-4EA5-435F-917F-D275FBCFA9BD}" type="datetimeFigureOut">
              <a:rPr lang="zh-CN" altLang="en-US" smtClean="0"/>
              <a:t>2019/1/31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AC2DB-2FA3-463C-82A1-7CA70B7C9A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74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图片来源：</a:t>
            </a:r>
            <a:r>
              <a:rPr lang="en-US" altLang="zh-CN" dirty="0"/>
              <a:t>Paixin.com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C2DB-2FA3-463C-82A1-7CA70B7C9A8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15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图片来源：</a:t>
            </a:r>
            <a:r>
              <a:rPr lang="en-US" altLang="zh-CN" dirty="0"/>
              <a:t>Traveljee.com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C2DB-2FA3-463C-82A1-7CA70B7C9A8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22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图片来源：</a:t>
            </a:r>
            <a:r>
              <a:rPr lang="en-US" altLang="zh-CN" dirty="0"/>
              <a:t>osborne10thlit.com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C2DB-2FA3-463C-82A1-7CA70B7C9A8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26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C2DB-2FA3-463C-82A1-7CA70B7C9A8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23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图片来自：</a:t>
            </a:r>
            <a:r>
              <a:rPr lang="en-US" altLang="zh-CN" dirty="0"/>
              <a:t>canacopegdl.com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C2DB-2FA3-463C-82A1-7CA70B7C9A8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6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图片来源：</a:t>
            </a:r>
            <a:r>
              <a:rPr lang="en-US" altLang="zh-CN" dirty="0"/>
              <a:t>clipartpanda.com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C2DB-2FA3-463C-82A1-7CA70B7C9A8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61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76D6B7-B49D-404C-A2EE-6FEA3CA70E08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18349-BE2F-4B7A-95D8-E96C65A72E8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995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6B7-B49D-404C-A2EE-6FEA3CA70E08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49-BE2F-4B7A-95D8-E96C65A72E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62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6B7-B49D-404C-A2EE-6FEA3CA70E08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49-BE2F-4B7A-95D8-E96C65A72E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5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6B7-B49D-404C-A2EE-6FEA3CA70E08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49-BE2F-4B7A-95D8-E96C65A72E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61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76D6B7-B49D-404C-A2EE-6FEA3CA70E08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D18349-BE2F-4B7A-95D8-E96C65A72E8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38750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6B7-B49D-404C-A2EE-6FEA3CA70E08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49-BE2F-4B7A-95D8-E96C65A72E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21921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6B7-B49D-404C-A2EE-6FEA3CA70E08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49-BE2F-4B7A-95D8-E96C65A72E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9564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6B7-B49D-404C-A2EE-6FEA3CA70E08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49-BE2F-4B7A-95D8-E96C65A72E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11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6B7-B49D-404C-A2EE-6FEA3CA70E08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49-BE2F-4B7A-95D8-E96C65A72E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66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376D6B7-B49D-404C-A2EE-6FEA3CA70E08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FD18349-BE2F-4B7A-95D8-E96C65A72E8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140710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376D6B7-B49D-404C-A2EE-6FEA3CA70E08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FD18349-BE2F-4B7A-95D8-E96C65A72E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36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76D6B7-B49D-404C-A2EE-6FEA3CA70E08}" type="datetimeFigureOut">
              <a:rPr lang="zh-CN" altLang="en-US" smtClean="0"/>
              <a:pPr/>
              <a:t>2019/1/31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FD18349-BE2F-4B7A-95D8-E96C65A72E8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32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053" y="1266092"/>
            <a:ext cx="10318418" cy="1651687"/>
          </a:xfrm>
        </p:spPr>
        <p:txBody>
          <a:bodyPr/>
          <a:lstStyle/>
          <a:p>
            <a:r>
              <a:rPr lang="en-US" altLang="zh-CN" sz="7200" dirty="0"/>
              <a:t>A </a:t>
            </a:r>
            <a:r>
              <a:rPr lang="en-US" altLang="zh-CN" sz="7200" dirty="0" smtClean="0"/>
              <a:t>Trip </a:t>
            </a:r>
            <a:r>
              <a:rPr lang="en-US" altLang="zh-CN" sz="7200" dirty="0"/>
              <a:t>to Space Camp</a:t>
            </a:r>
            <a:endParaRPr lang="zh-CN" altLang="en-US" sz="7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21521" y="5697841"/>
            <a:ext cx="5770479" cy="742279"/>
          </a:xfrm>
        </p:spPr>
        <p:txBody>
          <a:bodyPr>
            <a:no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+mn-ea"/>
              </a:rPr>
              <a:t>选自</a:t>
            </a:r>
            <a:r>
              <a:rPr lang="en-US" altLang="zh-CN" sz="3600" dirty="0">
                <a:solidFill>
                  <a:schemeClr val="tx1"/>
                </a:solidFill>
                <a:latin typeface="+mn-ea"/>
              </a:rPr>
              <a:t>《</a:t>
            </a:r>
            <a:r>
              <a:rPr lang="zh-CN" altLang="en-US" sz="3600" dirty="0">
                <a:solidFill>
                  <a:schemeClr val="tx1"/>
                </a:solidFill>
                <a:latin typeface="+mn-ea"/>
              </a:rPr>
              <a:t>多维阅读第</a:t>
            </a:r>
            <a:r>
              <a:rPr lang="en-US" altLang="zh-CN" sz="3600" dirty="0">
                <a:solidFill>
                  <a:schemeClr val="tx1"/>
                </a:solidFill>
                <a:latin typeface="+mn-ea"/>
              </a:rPr>
              <a:t>12</a:t>
            </a:r>
            <a:r>
              <a:rPr lang="zh-CN" altLang="en-US" sz="3600" dirty="0">
                <a:solidFill>
                  <a:schemeClr val="tx1"/>
                </a:solidFill>
                <a:latin typeface="+mn-ea"/>
              </a:rPr>
              <a:t>级</a:t>
            </a:r>
            <a:r>
              <a:rPr lang="en-US" altLang="zh-CN" sz="3600" dirty="0">
                <a:solidFill>
                  <a:schemeClr val="tx1"/>
                </a:solidFill>
                <a:latin typeface="+mn-ea"/>
              </a:rPr>
              <a:t>》</a:t>
            </a:r>
            <a:endParaRPr lang="zh-CN" altLang="en-US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2271" y="3101877"/>
            <a:ext cx="4678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/>
              <a:t>太空训练营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4069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4400" dirty="0"/>
              <a:t>Try to read aloud(Part 1)</a:t>
            </a:r>
          </a:p>
          <a:p>
            <a:pPr>
              <a:buNone/>
            </a:pPr>
            <a:r>
              <a:rPr lang="en-US" altLang="zh-CN" sz="4400" b="1" dirty="0"/>
              <a:t>What Is Space Camp?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4858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Part 2</a:t>
            </a:r>
            <a:br>
              <a:rPr lang="en-US" altLang="zh-CN" dirty="0"/>
            </a:br>
            <a:r>
              <a:rPr lang="en-US" altLang="zh-CN" sz="5400" b="1" dirty="0" smtClean="0"/>
              <a:t>What </a:t>
            </a:r>
            <a:r>
              <a:rPr lang="en-US" altLang="zh-CN" sz="5400" b="1" dirty="0"/>
              <a:t>Happens at Space Camp?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0600" y="1955694"/>
            <a:ext cx="7077808" cy="42720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600" dirty="0"/>
              <a:t>(P4-P5)</a:t>
            </a:r>
            <a:endParaRPr lang="zh-CN" altLang="zh-CN" sz="2600" dirty="0"/>
          </a:p>
          <a:p>
            <a:pPr marL="0" indent="0">
              <a:buNone/>
            </a:pPr>
            <a:r>
              <a:rPr lang="en-US" altLang="zh-CN" sz="2600" dirty="0"/>
              <a:t>1. What do you think is happening in the photograph?</a:t>
            </a:r>
            <a:endParaRPr lang="zh-CN" altLang="zh-CN" sz="2600" dirty="0"/>
          </a:p>
          <a:p>
            <a:pPr marL="0" indent="0">
              <a:buNone/>
            </a:pPr>
            <a:r>
              <a:rPr lang="en-US" altLang="zh-CN" sz="2600" dirty="0"/>
              <a:t>2. How does the girl feel?</a:t>
            </a:r>
            <a:endParaRPr lang="zh-CN" altLang="zh-CN" sz="2600" dirty="0"/>
          </a:p>
          <a:p>
            <a:pPr marL="0" indent="0">
              <a:buNone/>
            </a:pPr>
            <a:r>
              <a:rPr lang="en-US" altLang="zh-CN" sz="2600" dirty="0"/>
              <a:t>3. Why do you think the chair needs to move in so many different ways?</a:t>
            </a:r>
            <a:endParaRPr lang="zh-CN" altLang="zh-CN" sz="2600" dirty="0"/>
          </a:p>
          <a:p>
            <a:pPr marL="0" indent="0">
              <a:buNone/>
            </a:pPr>
            <a:r>
              <a:rPr lang="en-US" altLang="zh-CN" sz="2600" dirty="0"/>
              <a:t>4. What kind of work do you think astronauts do in outer space?</a:t>
            </a:r>
            <a:endParaRPr lang="zh-CN" altLang="zh-CN" sz="2600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00" y="2154115"/>
            <a:ext cx="3533707" cy="33234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4400" dirty="0"/>
              <a:t>Try to read aloud(Part 2)</a:t>
            </a:r>
          </a:p>
          <a:p>
            <a:pPr>
              <a:buNone/>
            </a:pPr>
            <a:r>
              <a:rPr lang="en-US" altLang="zh-CN" sz="4400" b="1" dirty="0"/>
              <a:t>What Happens at Space Camp?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485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Part 3</a:t>
            </a:r>
            <a:br>
              <a:rPr lang="en-US" altLang="zh-CN" dirty="0"/>
            </a:br>
            <a:r>
              <a:rPr lang="en-US" altLang="zh-CN" sz="5400" b="1" dirty="0" smtClean="0"/>
              <a:t>Training </a:t>
            </a:r>
            <a:r>
              <a:rPr lang="en-US" altLang="zh-CN" sz="5400" b="1" dirty="0"/>
              <a:t>for Moon Walking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5053" y="1888412"/>
            <a:ext cx="10178322" cy="359359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600" dirty="0"/>
              <a:t>(P6-P7)</a:t>
            </a:r>
            <a:endParaRPr lang="zh-CN" altLang="zh-CN" sz="2600" dirty="0"/>
          </a:p>
          <a:p>
            <a:pPr>
              <a:lnSpc>
                <a:spcPct val="100000"/>
              </a:lnSpc>
            </a:pPr>
            <a:r>
              <a:rPr lang="en-US" altLang="zh-CN" sz="2600" dirty="0"/>
              <a:t>1. What interested you about this chair? </a:t>
            </a:r>
          </a:p>
          <a:p>
            <a:pPr>
              <a:lnSpc>
                <a:spcPct val="100000"/>
              </a:lnSpc>
            </a:pPr>
            <a:r>
              <a:rPr lang="en-US" altLang="zh-CN" sz="2600" dirty="0"/>
              <a:t>2. How is the gravity on Earth different to that on the moon?</a:t>
            </a:r>
            <a:endParaRPr lang="zh-CN" altLang="zh-CN" sz="2600" dirty="0"/>
          </a:p>
          <a:p>
            <a:pPr>
              <a:lnSpc>
                <a:spcPct val="100000"/>
              </a:lnSpc>
            </a:pPr>
            <a:r>
              <a:rPr lang="en-US" altLang="zh-CN" sz="2600" dirty="0"/>
              <a:t>3. Do you think you would weight more or less on the moon? Why do you think that?</a:t>
            </a:r>
            <a:endParaRPr lang="zh-CN" altLang="zh-CN" sz="2600" dirty="0"/>
          </a:p>
          <a:p>
            <a:pPr>
              <a:lnSpc>
                <a:spcPct val="100000"/>
              </a:lnSpc>
            </a:pPr>
            <a:r>
              <a:rPr lang="en-US" altLang="zh-CN" sz="2600" dirty="0"/>
              <a:t>4. Why do you think it would be necessary to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600" dirty="0"/>
              <a:t> </a:t>
            </a:r>
            <a:r>
              <a:rPr lang="en-US" altLang="zh-CN" sz="2600" dirty="0" err="1"/>
              <a:t>practise</a:t>
            </a:r>
            <a:r>
              <a:rPr lang="en-US" altLang="zh-CN" sz="2600" dirty="0"/>
              <a:t> walking in a gravity chair?</a:t>
            </a:r>
            <a:endParaRPr lang="zh-CN" altLang="zh-CN" sz="2600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7769" y="3965332"/>
            <a:ext cx="2516296" cy="289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4400" dirty="0"/>
              <a:t>Try to read aloud(Part 3)</a:t>
            </a:r>
          </a:p>
          <a:p>
            <a:pPr>
              <a:buNone/>
            </a:pPr>
            <a:r>
              <a:rPr lang="en-US" altLang="zh-CN" sz="4400" b="1" dirty="0"/>
              <a:t>Training for Moon Walking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485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400" b="1" dirty="0"/>
              <a:t>Part 4</a:t>
            </a:r>
            <a:br>
              <a:rPr lang="en-US" altLang="zh-CN" sz="5400" b="1" dirty="0"/>
            </a:br>
            <a:r>
              <a:rPr lang="en-US" altLang="zh-CN" sz="5400" b="1" dirty="0"/>
              <a:t>Training for Spinning in Space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1677" y="1902533"/>
            <a:ext cx="9430977" cy="3593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b="1" dirty="0"/>
              <a:t>(P8-P9)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1. Why do you think astronauts need spin training?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2. Why do you think some people call this chair “the vomit ball”?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3. Why </a:t>
            </a:r>
            <a:r>
              <a:rPr lang="en-US" altLang="zh-CN" sz="2800" dirty="0" smtClean="0"/>
              <a:t>don’t </a:t>
            </a:r>
            <a:r>
              <a:rPr lang="en-US" altLang="zh-CN" sz="2800" dirty="0"/>
              <a:t>campers get dizzy or feel sick in this machine?</a:t>
            </a:r>
            <a:endParaRPr lang="zh-CN" altLang="zh-CN" sz="2800" dirty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4400" dirty="0"/>
              <a:t>Try to read aloud(Part 4)</a:t>
            </a:r>
          </a:p>
          <a:p>
            <a:pPr>
              <a:buNone/>
            </a:pPr>
            <a:r>
              <a:rPr lang="en-US" altLang="zh-CN" sz="4400" b="1" dirty="0"/>
              <a:t>Training for Spinning in Space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48589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400" b="1" dirty="0"/>
              <a:t>Part 5</a:t>
            </a:r>
            <a:br>
              <a:rPr lang="en-US" altLang="zh-CN" sz="5400" b="1" dirty="0"/>
            </a:br>
            <a:r>
              <a:rPr lang="en-US" altLang="zh-CN" sz="5400" b="1" dirty="0"/>
              <a:t>A Space Mission</a:t>
            </a:r>
            <a:r>
              <a:rPr lang="zh-CN" altLang="zh-CN" sz="5400" dirty="0"/>
              <a:t/>
            </a:r>
            <a:br>
              <a:rPr lang="zh-CN" altLang="zh-CN" sz="54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63755" y="2175114"/>
            <a:ext cx="7928898" cy="3821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600" dirty="0"/>
              <a:t>(P10-P11)</a:t>
            </a:r>
          </a:p>
          <a:p>
            <a:pPr marL="0" indent="0">
              <a:buNone/>
            </a:pPr>
            <a:r>
              <a:rPr lang="en-US" altLang="zh-CN" sz="2600" dirty="0"/>
              <a:t>1. What do you think this boy is doing?</a:t>
            </a:r>
            <a:endParaRPr lang="zh-CN" altLang="zh-CN" sz="2600" dirty="0"/>
          </a:p>
          <a:p>
            <a:pPr marL="0" indent="0">
              <a:buNone/>
            </a:pPr>
            <a:r>
              <a:rPr lang="en-US" altLang="zh-CN" sz="2600" dirty="0"/>
              <a:t>2. What does cockpit mean? What is it like?</a:t>
            </a:r>
            <a:endParaRPr lang="zh-CN" altLang="zh-CN" sz="2600" dirty="0"/>
          </a:p>
          <a:p>
            <a:pPr marL="0" indent="0">
              <a:buNone/>
            </a:pPr>
            <a:r>
              <a:rPr lang="en-US" altLang="zh-CN" sz="2600" dirty="0" smtClean="0"/>
              <a:t>3. </a:t>
            </a:r>
            <a:r>
              <a:rPr lang="en-US" altLang="zh-CN" sz="2600" dirty="0"/>
              <a:t>How do you know there is a lot to do on a flight? Find out the words in the passage.</a:t>
            </a:r>
            <a:endParaRPr lang="zh-CN" altLang="zh-CN" sz="2600" dirty="0"/>
          </a:p>
          <a:p>
            <a:pPr marL="0" indent="0">
              <a:buNone/>
            </a:pPr>
            <a:r>
              <a:rPr lang="en-US" altLang="zh-CN" sz="2600" dirty="0" smtClean="0"/>
              <a:t>4. </a:t>
            </a:r>
            <a:r>
              <a:rPr lang="en-US" altLang="zh-CN" sz="2600" dirty="0"/>
              <a:t>What qualities do you think make a good astronaut?</a:t>
            </a:r>
            <a:endParaRPr lang="zh-CN" altLang="zh-CN" sz="2600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3562" y="167054"/>
            <a:ext cx="3658244" cy="268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4400" dirty="0"/>
              <a:t>Try to read aloud(Part 5)</a:t>
            </a:r>
          </a:p>
          <a:p>
            <a:pPr>
              <a:buNone/>
            </a:pPr>
            <a:r>
              <a:rPr lang="en-US" altLang="zh-CN" sz="4400" b="1" dirty="0"/>
              <a:t>A Space Mission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48589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 6</a:t>
            </a:r>
            <a:br>
              <a:rPr lang="en-US" altLang="zh-CN" dirty="0"/>
            </a:br>
            <a:r>
              <a:rPr lang="en-US" altLang="zh-CN" b="1" dirty="0" smtClean="0"/>
              <a:t>Working </a:t>
            </a:r>
            <a:r>
              <a:rPr lang="en-US" altLang="zh-CN" b="1" dirty="0"/>
              <a:t>as a Team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8585" y="2409093"/>
            <a:ext cx="8076960" cy="3593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600" dirty="0"/>
              <a:t>(P12-P13)</a:t>
            </a:r>
            <a:endParaRPr lang="zh-CN" altLang="zh-CN" sz="2600" dirty="0"/>
          </a:p>
          <a:p>
            <a:r>
              <a:rPr lang="en-US" altLang="zh-CN" sz="2600" dirty="0"/>
              <a:t>1. Why do you think it would be important to work as a team?</a:t>
            </a:r>
            <a:endParaRPr lang="zh-CN" altLang="zh-CN" sz="2600" dirty="0"/>
          </a:p>
          <a:p>
            <a:r>
              <a:rPr lang="en-US" altLang="zh-CN" sz="2600" dirty="0"/>
              <a:t>2. What do you think a launch script might tell the campers?</a:t>
            </a:r>
            <a:endParaRPr lang="zh-CN" altLang="zh-CN" sz="2600" dirty="0"/>
          </a:p>
          <a:p>
            <a:r>
              <a:rPr lang="en-US" altLang="zh-CN" sz="2600" dirty="0"/>
              <a:t>3. What did you learn about the space or astronauts that you did not know before?</a:t>
            </a:r>
            <a:endParaRPr lang="zh-CN" altLang="zh-CN" sz="2600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76" y="1"/>
            <a:ext cx="4393223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Pre-reading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4400" dirty="0"/>
              <a:t>Try to read aloud(Part 6)</a:t>
            </a:r>
          </a:p>
          <a:p>
            <a:pPr>
              <a:buNone/>
            </a:pPr>
            <a:r>
              <a:rPr lang="en-US" altLang="zh-CN" sz="4400" b="1" dirty="0"/>
              <a:t>Working as a Team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48589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 7</a:t>
            </a:r>
            <a:br>
              <a:rPr lang="en-US" altLang="zh-CN" dirty="0"/>
            </a:br>
            <a:r>
              <a:rPr lang="en-US" altLang="zh-CN" b="1" dirty="0" smtClean="0"/>
              <a:t>Making </a:t>
            </a:r>
            <a:r>
              <a:rPr lang="en-US" altLang="zh-CN" b="1" dirty="0"/>
              <a:t>Repairs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9793" y="2426677"/>
            <a:ext cx="9263923" cy="39741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b="1" dirty="0"/>
              <a:t>(P14-P15)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600" dirty="0"/>
              <a:t>1. What do you think the </a:t>
            </a:r>
            <a:r>
              <a:rPr lang="en-US" altLang="zh-CN" sz="2600" dirty="0" smtClean="0"/>
              <a:t>campers might be learning </a:t>
            </a:r>
            <a:r>
              <a:rPr lang="en-US" altLang="zh-CN" sz="2600" dirty="0"/>
              <a:t>to do there?</a:t>
            </a:r>
            <a:endParaRPr lang="zh-CN" altLang="zh-CN" sz="2600" dirty="0"/>
          </a:p>
          <a:p>
            <a:pPr marL="0" indent="0">
              <a:buNone/>
            </a:pPr>
            <a:r>
              <a:rPr lang="en-US" altLang="zh-CN" sz="2600" dirty="0"/>
              <a:t>2. What do you think is meant by “Astronauts have to be prepared for everything in space”?</a:t>
            </a:r>
            <a:endParaRPr lang="zh-CN" altLang="zh-CN" sz="2600" dirty="0"/>
          </a:p>
          <a:p>
            <a:pPr marL="0" indent="0">
              <a:buNone/>
            </a:pPr>
            <a:r>
              <a:rPr lang="en-US" altLang="zh-CN" sz="2600" dirty="0"/>
              <a:t>3. Why do you think it would be dangerous making repairs in space?</a:t>
            </a:r>
            <a:endParaRPr lang="zh-CN" altLang="zh-CN" sz="2600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ED50516-0A18-42FD-B46A-7F5EA1B57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37" y="0"/>
            <a:ext cx="3138855" cy="272561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4400" dirty="0"/>
              <a:t>Try to read aloud(Part 7)</a:t>
            </a:r>
          </a:p>
          <a:p>
            <a:pPr>
              <a:buNone/>
            </a:pPr>
            <a:r>
              <a:rPr lang="en-US" altLang="zh-CN" sz="4400" b="1" dirty="0"/>
              <a:t>Making Repairs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48589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 8</a:t>
            </a:r>
            <a:br>
              <a:rPr lang="en-US" altLang="zh-CN" dirty="0"/>
            </a:br>
            <a:r>
              <a:rPr lang="en-US" altLang="zh-CN" b="1" dirty="0" smtClean="0"/>
              <a:t>At </a:t>
            </a:r>
            <a:r>
              <a:rPr lang="en-US" altLang="zh-CN" b="1" dirty="0"/>
              <a:t>Space and Rocket Centre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2584937"/>
          </a:xfrm>
        </p:spPr>
        <p:txBody>
          <a:bodyPr/>
          <a:lstStyle/>
          <a:p>
            <a:pPr>
              <a:buNone/>
            </a:pPr>
            <a:r>
              <a:rPr lang="en-US" altLang="zh-CN" sz="2600" dirty="0"/>
              <a:t>(P16-P17)</a:t>
            </a:r>
            <a:endParaRPr lang="zh-CN" altLang="zh-CN" sz="2600" dirty="0"/>
          </a:p>
          <a:p>
            <a:r>
              <a:rPr lang="en-US" altLang="zh-CN" sz="2600" dirty="0"/>
              <a:t>Do you agree with the sentence </a:t>
            </a:r>
            <a:r>
              <a:rPr lang="en-US" altLang="zh-CN" sz="2600" dirty="0" smtClean="0"/>
              <a:t>“A week at space </a:t>
            </a:r>
            <a:r>
              <a:rPr lang="en-US" altLang="zh-CN" sz="2600" dirty="0"/>
              <a:t>camp is the best way to explore space without even leaving </a:t>
            </a:r>
            <a:r>
              <a:rPr lang="en-US" altLang="zh-CN" sz="2600" dirty="0" smtClean="0"/>
              <a:t>Earth!”?</a:t>
            </a:r>
            <a:endParaRPr lang="en-US" altLang="zh-CN" sz="2600" dirty="0"/>
          </a:p>
          <a:p>
            <a:pPr marL="0" indent="0">
              <a:buNone/>
            </a:pPr>
            <a:r>
              <a:rPr lang="en-US" altLang="zh-CN" sz="2600" dirty="0" smtClean="0"/>
              <a:t>  Why </a:t>
            </a:r>
            <a:r>
              <a:rPr lang="en-US" altLang="zh-CN" sz="2600" dirty="0"/>
              <a:t>or why not?</a:t>
            </a:r>
            <a:endParaRPr lang="zh-CN" altLang="zh-CN" sz="2600" dirty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4400" dirty="0"/>
              <a:t>Try to read aloud(Part 8)</a:t>
            </a:r>
          </a:p>
          <a:p>
            <a:pPr>
              <a:buNone/>
            </a:pPr>
            <a:r>
              <a:rPr lang="en-US" altLang="zh-CN" sz="4400" b="1" dirty="0"/>
              <a:t>At Space and Rocket Centre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48589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After-reading</a:t>
            </a:r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lenovo\Desktop\临时文件夹\教师用书编纂\bubblema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0619" y="2014665"/>
            <a:ext cx="5163932" cy="42200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35277" y="678426"/>
            <a:ext cx="9248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Read and make a </a:t>
            </a:r>
            <a:r>
              <a:rPr lang="en-US" altLang="zh-CN" sz="2800" b="1" dirty="0" smtClean="0"/>
              <a:t>mind </a:t>
            </a:r>
            <a:r>
              <a:rPr lang="en-US" altLang="zh-CN" sz="2800" b="1" dirty="0"/>
              <a:t>map.</a:t>
            </a:r>
          </a:p>
          <a:p>
            <a:r>
              <a:rPr lang="en-US" altLang="zh-CN" sz="2800" b="1" dirty="0"/>
              <a:t>Try to talk about it.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74465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367035" y="2418732"/>
          <a:ext cx="8001049" cy="3996812"/>
        </p:xfrm>
        <a:graphic>
          <a:graphicData uri="http://schemas.openxmlformats.org/drawingml/2006/table">
            <a:tbl>
              <a:tblPr/>
              <a:tblGrid>
                <a:gridCol w="26667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67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76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50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黑体"/>
                        </a:rPr>
                        <a:t>K</a:t>
                      </a:r>
                      <a:endParaRPr lang="zh-CN" sz="18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黑体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黑体"/>
                        </a:rPr>
                        <a:t>(What I Know)</a:t>
                      </a:r>
                      <a:endParaRPr lang="zh-CN" sz="18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黑体"/>
                        </a:rPr>
                        <a:t>W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黑体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黑体"/>
                        </a:rPr>
                        <a:t>(What I Want to Know)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黑体"/>
                        </a:rPr>
                        <a:t>L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黑体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黑体"/>
                        </a:rPr>
                        <a:t>(What I learned)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61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D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endParaRPr lang="en-US" sz="1050" kern="100" dirty="0">
                        <a:latin typeface="Times New Roman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D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endParaRPr lang="en-US" sz="1050" kern="100" dirty="0">
                        <a:latin typeface="Times New Roman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D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7610168" y="2339353"/>
            <a:ext cx="2772695" cy="40761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374489" y="157145"/>
            <a:ext cx="66220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100" cap="all" spc="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</a:t>
            </a:r>
            <a:r>
              <a:rPr lang="en-US" altLang="zh-CN" sz="5100" cap="all" spc="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 you learn from this book?</a:t>
            </a:r>
            <a:endParaRPr lang="zh-CN" altLang="en-US" sz="5100" cap="all" spc="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263310" y="1495564"/>
            <a:ext cx="6158418" cy="4985124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Why does </a:t>
            </a:r>
            <a:r>
              <a:rPr lang="en-US" altLang="zh-CN" dirty="0"/>
              <a:t>is the </a:t>
            </a:r>
            <a:r>
              <a:rPr lang="en-US" altLang="zh-CN" dirty="0" smtClean="0"/>
              <a:t>author write </a:t>
            </a:r>
            <a:r>
              <a:rPr lang="en-US" altLang="zh-CN" dirty="0"/>
              <a:t>this book?</a:t>
            </a:r>
            <a:endParaRPr lang="zh-CN" altLang="zh-CN" dirty="0"/>
          </a:p>
          <a:p>
            <a:r>
              <a:rPr lang="en-US" altLang="zh-CN" dirty="0"/>
              <a:t>Do you like to join in a camp like this? Why or why not?</a:t>
            </a:r>
            <a:endParaRPr lang="zh-CN" altLang="zh-CN" dirty="0"/>
          </a:p>
          <a:p>
            <a:r>
              <a:rPr lang="en-US" altLang="zh-CN" dirty="0"/>
              <a:t>When </a:t>
            </a:r>
            <a:r>
              <a:rPr lang="en-US" altLang="zh-CN" dirty="0" smtClean="0"/>
              <a:t>have </a:t>
            </a:r>
            <a:r>
              <a:rPr lang="en-US" altLang="zh-CN" dirty="0"/>
              <a:t>you been somewhere to learn something new? </a:t>
            </a:r>
            <a:r>
              <a:rPr lang="en-US" altLang="zh-CN" dirty="0" smtClean="0"/>
              <a:t>W</a:t>
            </a:r>
            <a:r>
              <a:rPr lang="en-US" altLang="zh-CN" dirty="0" smtClean="0"/>
              <a:t>hat have you learnt? </a:t>
            </a:r>
            <a:r>
              <a:rPr lang="en-US" altLang="zh-CN" dirty="0"/>
              <a:t>Share </a:t>
            </a:r>
            <a:r>
              <a:rPr lang="en-US" altLang="zh-CN" dirty="0" smtClean="0"/>
              <a:t>it </a:t>
            </a:r>
            <a:r>
              <a:rPr lang="en-US" altLang="zh-CN" dirty="0" smtClean="0"/>
              <a:t>with </a:t>
            </a:r>
            <a:r>
              <a:rPr lang="en-US" altLang="zh-CN" dirty="0"/>
              <a:t>your partner.</a:t>
            </a:r>
            <a:endParaRPr lang="zh-CN" altLang="en-US" dirty="0"/>
          </a:p>
        </p:txBody>
      </p:sp>
      <p:pic>
        <p:nvPicPr>
          <p:cNvPr id="24578" name="Picture 2" descr="C:\Users\lenovo\Desktop\临时文件夹\教师用书编纂\t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444" y="183433"/>
            <a:ext cx="451485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/>
              <a:t>Introduce the space camp to your parents. </a:t>
            </a:r>
          </a:p>
          <a:p>
            <a:pPr marL="514350" indent="-514350">
              <a:buAutoNum type="arabicPeriod"/>
            </a:pPr>
            <a:r>
              <a:rPr lang="en-US" altLang="zh-CN" sz="2800" dirty="0"/>
              <a:t>Choose a topic about a trip or a camp and give an oral report to your classmates.</a:t>
            </a:r>
            <a:endParaRPr lang="zh-CN" altLang="en-US" sz="2800" dirty="0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313224" y="1033016"/>
            <a:ext cx="4014914" cy="839746"/>
          </a:xfrm>
        </p:spPr>
        <p:txBody>
          <a:bodyPr/>
          <a:lstStyle/>
          <a:p>
            <a:r>
              <a:rPr lang="en-US" altLang="zh-CN" b="1" dirty="0" err="1">
                <a:latin typeface="+mn-lt"/>
              </a:rPr>
              <a:t>HOmework</a:t>
            </a:r>
            <a:endParaRPr lang="zh-CN" altLang="en-US" b="1" dirty="0">
              <a:latin typeface="+mn-lt"/>
            </a:endParaRPr>
          </a:p>
        </p:txBody>
      </p:sp>
      <p:pic>
        <p:nvPicPr>
          <p:cNvPr id="25602" name="Picture 2" descr="C:\Users\lenovo\Desktop\临时文件夹\教师用书编纂\homework-clip-art--homework-clipart-5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8530" y="3455424"/>
            <a:ext cx="4562475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6587" y="1205189"/>
            <a:ext cx="7106990" cy="4775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 What can you see </a:t>
            </a:r>
            <a:r>
              <a:rPr lang="en-US" altLang="zh-CN" sz="32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from </a:t>
            </a:r>
            <a:r>
              <a:rPr lang="en-US" altLang="zh-CN" sz="32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</a:t>
            </a:r>
            <a:r>
              <a:rPr lang="en-US" altLang="zh-CN" sz="32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cover?</a:t>
            </a:r>
            <a:endParaRPr lang="en-US" altLang="zh-CN" sz="32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  <a:p>
            <a:pPr marL="0" indent="0">
              <a:buNone/>
            </a:pPr>
            <a:r>
              <a:rPr lang="en-US" altLang="zh-CN" sz="32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 </a:t>
            </a:r>
            <a:r>
              <a:rPr lang="en-US" altLang="zh-CN" sz="32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She looks </a:t>
            </a:r>
            <a:r>
              <a:rPr lang="en-US" altLang="zh-CN" sz="32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clumsy. Do you want to wear like that? Why?</a:t>
            </a:r>
          </a:p>
          <a:p>
            <a:pPr marL="0" indent="0">
              <a:buNone/>
            </a:pPr>
            <a:endParaRPr lang="zh-CN" altLang="zh-CN" sz="32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>
              <a:buNone/>
            </a:pPr>
            <a:r>
              <a:rPr lang="en-US" altLang="zh-CN" sz="32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 What is the book about? Guess!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1494941" y="1998895"/>
            <a:ext cx="141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插入学生用书的封面和封底图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134" y="1011758"/>
            <a:ext cx="3472642" cy="465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5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71038" y="1396473"/>
            <a:ext cx="6180993" cy="3865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4. What </a:t>
            </a:r>
            <a:r>
              <a:rPr lang="en-US" altLang="zh-CN" sz="3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do you know about space?</a:t>
            </a:r>
          </a:p>
          <a:p>
            <a:endParaRPr lang="zh-CN" altLang="zh-CN" sz="3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r>
              <a:rPr lang="en-US" altLang="zh-CN" sz="3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5. What </a:t>
            </a:r>
            <a:r>
              <a:rPr lang="en-US" altLang="zh-CN" sz="3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do you want to know from the space camp?</a:t>
            </a:r>
            <a:endParaRPr lang="zh-CN" altLang="en-US" sz="3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455" y="800100"/>
            <a:ext cx="4014406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82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 want to know</a:t>
            </a:r>
            <a:br>
              <a:rPr lang="en-US" altLang="zh-CN" dirty="0"/>
            </a:br>
            <a:r>
              <a:rPr lang="en-US" altLang="zh-CN" dirty="0"/>
              <a:t>about space camp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367035" y="2344992"/>
          <a:ext cx="8001049" cy="3996812"/>
        </p:xfrm>
        <a:graphic>
          <a:graphicData uri="http://schemas.openxmlformats.org/drawingml/2006/table">
            <a:tbl>
              <a:tblPr/>
              <a:tblGrid>
                <a:gridCol w="26667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67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76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50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黑体"/>
                        </a:rPr>
                        <a:t>K</a:t>
                      </a:r>
                      <a:endParaRPr lang="zh-CN" sz="18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黑体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黑体"/>
                        </a:rPr>
                        <a:t>(What I Know)</a:t>
                      </a:r>
                      <a:endParaRPr lang="zh-CN" sz="1800" kern="100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黑体"/>
                        </a:rPr>
                        <a:t>W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黑体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黑体"/>
                        </a:rPr>
                        <a:t>(What I Want to Know)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黑体"/>
                        </a:rPr>
                        <a:t>L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黑体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黑体"/>
                        </a:rPr>
                        <a:t>(What I learned)</a:t>
                      </a:r>
                      <a:endParaRPr lang="zh-CN" sz="1800" b="1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61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D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endParaRPr lang="en-US" sz="1050" kern="100" dirty="0">
                        <a:latin typeface="Times New Roman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D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endParaRPr lang="en-US" sz="1050" kern="100" dirty="0">
                        <a:latin typeface="Times New Roman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D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358824" y="2236114"/>
            <a:ext cx="5354581" cy="40761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While-reading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0284" y="759657"/>
            <a:ext cx="10178322" cy="27340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Read the book and think:</a:t>
            </a:r>
          </a:p>
          <a:p>
            <a:pPr>
              <a:buNone/>
            </a:pPr>
            <a:endParaRPr lang="en-US" altLang="zh-CN" sz="3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r>
              <a:rPr lang="en-US" altLang="zh-CN" sz="3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1. What do you know after reading </a:t>
            </a:r>
            <a:r>
              <a:rPr lang="en-US" altLang="zh-CN" sz="3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contents page?</a:t>
            </a:r>
            <a:endParaRPr lang="zh-CN" altLang="zh-CN" sz="3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r>
              <a:rPr lang="en-US" altLang="zh-CN" sz="3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2. What do campers do in the space camp?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1366" y="1314652"/>
            <a:ext cx="10178322" cy="3593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3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Discuss with your partner:</a:t>
            </a:r>
          </a:p>
          <a:p>
            <a:pPr>
              <a:buNone/>
            </a:pPr>
            <a:endParaRPr lang="en-US" altLang="zh-CN" sz="3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r>
              <a:rPr lang="en-US" altLang="zh-CN" sz="36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What is the main idea of this book?</a:t>
            </a:r>
            <a:endParaRPr lang="zh-CN" altLang="en-US" sz="3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8194" name="Picture 2" descr="discuss 的图像结果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5678" y="3884305"/>
            <a:ext cx="2724150" cy="204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864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Part 1</a:t>
            </a:r>
            <a:br>
              <a:rPr lang="en-US" altLang="zh-CN" dirty="0"/>
            </a:br>
            <a:r>
              <a:rPr lang="en-US" altLang="zh-CN" sz="5400" b="1" dirty="0" smtClean="0"/>
              <a:t>What </a:t>
            </a:r>
            <a:r>
              <a:rPr lang="en-US" altLang="zh-CN" sz="5400" b="1" dirty="0"/>
              <a:t>Is Space Camp?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2127" y="2304682"/>
            <a:ext cx="9377136" cy="37303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600" dirty="0"/>
              <a:t>(P2-P3)</a:t>
            </a:r>
          </a:p>
          <a:p>
            <a:pPr marL="0" indent="0">
              <a:buNone/>
            </a:pPr>
            <a:r>
              <a:rPr lang="en-US" altLang="zh-CN" sz="2600" dirty="0"/>
              <a:t>1. What do you think the kids in the photo are doing?</a:t>
            </a:r>
            <a:endParaRPr lang="zh-CN" altLang="zh-CN" sz="2600" dirty="0"/>
          </a:p>
          <a:p>
            <a:pPr marL="0" indent="0">
              <a:buNone/>
            </a:pPr>
            <a:r>
              <a:rPr lang="en-US" altLang="zh-CN" sz="2600" dirty="0"/>
              <a:t>2. What do you think a space camp is?</a:t>
            </a:r>
            <a:endParaRPr lang="zh-CN" altLang="zh-CN" sz="2600" dirty="0"/>
          </a:p>
          <a:p>
            <a:pPr marL="0" indent="0">
              <a:buNone/>
            </a:pPr>
            <a:r>
              <a:rPr lang="en-US" altLang="zh-CN" sz="2600" dirty="0"/>
              <a:t>3. Would you like to go to a space camp? Why?</a:t>
            </a:r>
            <a:endParaRPr lang="zh-CN" altLang="zh-CN" sz="2600" dirty="0"/>
          </a:p>
          <a:p>
            <a:pPr marL="0" indent="0">
              <a:buNone/>
            </a:pPr>
            <a:r>
              <a:rPr lang="en-US" altLang="zh-CN" sz="2600" dirty="0"/>
              <a:t>4. Why do you think the astronauts have to wear a 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en-US" altLang="zh-CN" sz="2600" dirty="0"/>
              <a:t> </a:t>
            </a:r>
            <a:r>
              <a:rPr lang="en-US" altLang="zh-CN" sz="2600" dirty="0" smtClean="0"/>
              <a:t>   </a:t>
            </a:r>
            <a:r>
              <a:rPr lang="en-US" altLang="zh-CN" sz="2600" dirty="0" smtClean="0"/>
              <a:t>nappy </a:t>
            </a:r>
            <a:r>
              <a:rPr lang="en-US" altLang="zh-CN" sz="2600" dirty="0"/>
              <a:t>during the space walks?</a:t>
            </a:r>
            <a:endParaRPr lang="zh-CN" altLang="zh-CN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1869" y="0"/>
            <a:ext cx="3995258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t="7209" r="13619" b="-3423"/>
          <a:stretch/>
        </p:blipFill>
        <p:spPr bwMode="auto">
          <a:xfrm>
            <a:off x="9564220" y="4167340"/>
            <a:ext cx="2352907" cy="282125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74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dge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763</Words>
  <Application>Microsoft Office PowerPoint</Application>
  <PresentationFormat>自定义</PresentationFormat>
  <Paragraphs>116</Paragraphs>
  <Slides>29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Badge</vt:lpstr>
      <vt:lpstr>A Trip to Space Camp</vt:lpstr>
      <vt:lpstr>Pre-reading</vt:lpstr>
      <vt:lpstr>PowerPoint 演示文稿</vt:lpstr>
      <vt:lpstr>PowerPoint 演示文稿</vt:lpstr>
      <vt:lpstr>What I want to know about space camp</vt:lpstr>
      <vt:lpstr>While-reading</vt:lpstr>
      <vt:lpstr>PowerPoint 演示文稿</vt:lpstr>
      <vt:lpstr>PowerPoint 演示文稿</vt:lpstr>
      <vt:lpstr>Part 1 What Is Space Camp?</vt:lpstr>
      <vt:lpstr>PowerPoint 演示文稿</vt:lpstr>
      <vt:lpstr>Part 2 What Happens at Space Camp?</vt:lpstr>
      <vt:lpstr>PowerPoint 演示文稿</vt:lpstr>
      <vt:lpstr>Part 3 Training for Moon Walking</vt:lpstr>
      <vt:lpstr>PowerPoint 演示文稿</vt:lpstr>
      <vt:lpstr>Part 4 Training for Spinning in Space</vt:lpstr>
      <vt:lpstr>PowerPoint 演示文稿</vt:lpstr>
      <vt:lpstr>Part 5 A Space Mission </vt:lpstr>
      <vt:lpstr>PowerPoint 演示文稿</vt:lpstr>
      <vt:lpstr>Part 6 Working as a Team</vt:lpstr>
      <vt:lpstr>PowerPoint 演示文稿</vt:lpstr>
      <vt:lpstr>Part 7 Making Repairs</vt:lpstr>
      <vt:lpstr>PowerPoint 演示文稿</vt:lpstr>
      <vt:lpstr>Part 8 At Space and Rocket Centre</vt:lpstr>
      <vt:lpstr>PowerPoint 演示文稿</vt:lpstr>
      <vt:lpstr>After-reading</vt:lpstr>
      <vt:lpstr>PowerPoint 演示文稿</vt:lpstr>
      <vt:lpstr>PowerPoint 演示文稿</vt:lpstr>
      <vt:lpstr>PowerPoint 演示文稿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yuxiaoning</dc:creator>
  <cp:lastModifiedBy>fltrp</cp:lastModifiedBy>
  <cp:revision>46</cp:revision>
  <dcterms:created xsi:type="dcterms:W3CDTF">2018-09-28T12:31:21Z</dcterms:created>
  <dcterms:modified xsi:type="dcterms:W3CDTF">2019-01-31T02:48:01Z</dcterms:modified>
</cp:coreProperties>
</file>