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61" r:id="rId9"/>
    <p:sldId id="272" r:id="rId10"/>
    <p:sldId id="273" r:id="rId11"/>
    <p:sldId id="274" r:id="rId12"/>
    <p:sldId id="275" r:id="rId13"/>
    <p:sldId id="276" r:id="rId14"/>
    <p:sldId id="277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3" autoAdjust="0"/>
  </p:normalViewPr>
  <p:slideViewPr>
    <p:cSldViewPr snapToGrid="0">
      <p:cViewPr>
        <p:scale>
          <a:sx n="86" d="100"/>
          <a:sy n="86" d="100"/>
        </p:scale>
        <p:origin x="-533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CEFCB-A019-497C-B165-5CA62E35CFE8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B84FF-814E-4A31-B27F-46D372606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58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750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92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764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387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673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123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45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060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27D5C-78DD-4A10-8D4B-1E287312468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43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51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82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68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32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9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40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6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B84FF-814E-4A31-B27F-46D37260600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48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84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69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14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4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24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45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40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9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46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43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C8B4-3BAD-4094-BEFA-D1B13530F44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A602-0B5C-4060-83CA-69CBEAE48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82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08" y="2738451"/>
            <a:ext cx="2892669" cy="323804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30561" y="5593950"/>
            <a:ext cx="49236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选自</a:t>
            </a: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《</a:t>
            </a:r>
            <a:r>
              <a:rPr lang="zh-CN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多维阅读第</a:t>
            </a: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zh-CN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级</a:t>
            </a: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》</a:t>
            </a:r>
          </a:p>
        </p:txBody>
      </p:sp>
      <p:sp>
        <p:nvSpPr>
          <p:cNvPr id="3" name="矩形 2"/>
          <p:cNvSpPr/>
          <p:nvPr/>
        </p:nvSpPr>
        <p:spPr>
          <a:xfrm>
            <a:off x="2235439" y="663751"/>
            <a:ext cx="6824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Call of the Sea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2977" y="1670117"/>
            <a:ext cx="62660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海上“吉普赛人”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03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0245" y="80232"/>
            <a:ext cx="1893467" cy="64126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Surviving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63" y="1018996"/>
            <a:ext cx="11079956" cy="452431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1. Which sentence helps you know that the Moken people care about their environment?</a:t>
            </a:r>
            <a:endParaRPr lang="zh-CN" altLang="zh-CN" sz="3200" dirty="0">
              <a:latin typeface="Bookman Old Style" panose="020506040505050202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2. How do you think they learn to swim so young?</a:t>
            </a:r>
            <a:endParaRPr lang="zh-CN" altLang="zh-CN" sz="3200" dirty="0">
              <a:latin typeface="Bookman Old Style" panose="02050604050505020204" pitchFamily="18" charset="0"/>
            </a:endParaRPr>
          </a:p>
          <a:p>
            <a:pPr marL="342900" lvl="0" indent="-342900">
              <a:lnSpc>
                <a:spcPct val="150000"/>
              </a:lnSpc>
              <a:buAutoNum type="arabicPeriod" startAt="3"/>
            </a:pPr>
            <a:r>
              <a:rPr lang="en-US" altLang="zh-CN" sz="3200" dirty="0">
                <a:latin typeface="Bookman Old Style" panose="02050604050505020204" pitchFamily="18" charset="0"/>
              </a:rPr>
              <a:t> Why do you think it’s important for them to learn to swim so young?</a:t>
            </a:r>
          </a:p>
          <a:p>
            <a:pPr marL="342900" lvl="0" indent="-342900">
              <a:lnSpc>
                <a:spcPct val="150000"/>
              </a:lnSpc>
              <a:buAutoNum type="arabicPeriod" startAt="3"/>
            </a:pPr>
            <a:r>
              <a:rPr lang="en-US" altLang="zh-CN" sz="3200" dirty="0">
                <a:latin typeface="Bookman Old Style" panose="02050604050505020204" pitchFamily="18" charset="0"/>
              </a:rPr>
              <a:t>What can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the </a:t>
            </a:r>
            <a:r>
              <a:rPr lang="en-US" altLang="zh-CN" sz="3200" dirty="0" err="1" smtClean="0">
                <a:latin typeface="Bookman Old Style" panose="02050604050505020204" pitchFamily="18" charset="0"/>
              </a:rPr>
              <a:t>Moken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 </a:t>
            </a:r>
            <a:r>
              <a:rPr lang="en-US" altLang="zh-CN" sz="3200" dirty="0">
                <a:latin typeface="Bookman Old Style" panose="02050604050505020204" pitchFamily="18" charset="0"/>
              </a:rPr>
              <a:t>people do in the sea</a:t>
            </a:r>
            <a:r>
              <a:rPr lang="zh-CN" altLang="en-US" sz="3200" dirty="0">
                <a:latin typeface="Bookman Old Style" panose="02050604050505020204" pitchFamily="18" charset="0"/>
              </a:rPr>
              <a:t>？</a:t>
            </a:r>
            <a:endParaRPr lang="zh-CN" altLang="zh-CN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647" y="87376"/>
            <a:ext cx="2805576" cy="68326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Home on Land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464" y="1261885"/>
            <a:ext cx="11079956" cy="40318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pPr marL="514350" lvl="0" indent="-514350">
              <a:lnSpc>
                <a:spcPct val="200000"/>
              </a:lnSpc>
              <a:buAutoNum type="arabicPeriod"/>
            </a:pPr>
            <a:r>
              <a:rPr lang="en-US" altLang="zh-CN" sz="3200" dirty="0">
                <a:latin typeface="Bookman Old Style" panose="02050604050505020204" pitchFamily="18" charset="0"/>
              </a:rPr>
              <a:t>What is monsoon?</a:t>
            </a:r>
          </a:p>
          <a:p>
            <a:pPr marL="514350" lvl="0" indent="-514350">
              <a:lnSpc>
                <a:spcPct val="200000"/>
              </a:lnSpc>
              <a:buAutoNum type="arabicPeriod"/>
            </a:pPr>
            <a:r>
              <a:rPr lang="en-US" altLang="zh-CN" sz="3200" dirty="0">
                <a:latin typeface="Bookman Old Style" panose="02050604050505020204" pitchFamily="18" charset="0"/>
              </a:rPr>
              <a:t>Why do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the </a:t>
            </a:r>
            <a:r>
              <a:rPr lang="en-US" altLang="zh-CN" sz="3200" dirty="0" err="1" smtClean="0">
                <a:latin typeface="Bookman Old Style" panose="02050604050505020204" pitchFamily="18" charset="0"/>
              </a:rPr>
              <a:t>Moken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 </a:t>
            </a:r>
            <a:r>
              <a:rPr lang="en-US" altLang="zh-CN" sz="3200" dirty="0">
                <a:latin typeface="Bookman Old Style" panose="02050604050505020204" pitchFamily="18" charset="0"/>
              </a:rPr>
              <a:t>people leave the sea during the monsoon time?</a:t>
            </a:r>
          </a:p>
          <a:p>
            <a:pPr marL="514350" lvl="0" indent="-514350">
              <a:lnSpc>
                <a:spcPct val="200000"/>
              </a:lnSpc>
              <a:buAutoNum type="arabicPeriod"/>
            </a:pPr>
            <a:r>
              <a:rPr lang="en-US" altLang="zh-CN" sz="3200" dirty="0">
                <a:latin typeface="Bookman Old Style" panose="02050604050505020204" pitchFamily="18" charset="0"/>
              </a:rPr>
              <a:t>Why do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the </a:t>
            </a:r>
            <a:r>
              <a:rPr lang="en-US" altLang="zh-CN" sz="3200" dirty="0" err="1" smtClean="0">
                <a:latin typeface="Bookman Old Style" panose="02050604050505020204" pitchFamily="18" charset="0"/>
              </a:rPr>
              <a:t>Moken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 </a:t>
            </a:r>
            <a:r>
              <a:rPr lang="en-US" altLang="zh-CN" sz="3200" dirty="0">
                <a:latin typeface="Bookman Old Style" panose="02050604050505020204" pitchFamily="18" charset="0"/>
              </a:rPr>
              <a:t>people live in huts on tall poles?</a:t>
            </a:r>
            <a:endParaRPr lang="zh-CN" altLang="zh-CN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9990"/>
            <a:ext cx="4142481" cy="68326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A Legend Comes True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6253" y="941281"/>
            <a:ext cx="108237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/>
              <a:t>1. What is meant by </a:t>
            </a:r>
            <a:r>
              <a:rPr lang="en-US" altLang="zh-CN" sz="2800" dirty="0" smtClean="0"/>
              <a:t>“waiting </a:t>
            </a:r>
            <a:r>
              <a:rPr lang="en-US" altLang="zh-CN" sz="2800" dirty="0"/>
              <a:t>out the monsoon”?</a:t>
            </a:r>
            <a:endParaRPr lang="zh-CN" altLang="zh-CN" sz="2800" dirty="0"/>
          </a:p>
          <a:p>
            <a:pPr lvl="0">
              <a:lnSpc>
                <a:spcPct val="150000"/>
              </a:lnSpc>
            </a:pPr>
            <a:r>
              <a:rPr lang="en-US" altLang="zh-CN" sz="2800" dirty="0"/>
              <a:t>2. What events led up to Saleh warning the people about the wave?</a:t>
            </a:r>
            <a:endParaRPr lang="zh-CN" altLang="zh-CN" sz="2800" dirty="0"/>
          </a:p>
          <a:p>
            <a:pPr lvl="0">
              <a:lnSpc>
                <a:spcPct val="150000"/>
              </a:lnSpc>
            </a:pPr>
            <a:r>
              <a:rPr lang="en-US" altLang="zh-CN" sz="2800" dirty="0"/>
              <a:t>3. Why do you think the legend called it a man-eating wave?</a:t>
            </a:r>
            <a:endParaRPr lang="zh-CN" altLang="zh-CN" sz="2800" dirty="0"/>
          </a:p>
          <a:p>
            <a:pPr lvl="0">
              <a:lnSpc>
                <a:spcPct val="150000"/>
              </a:lnSpc>
            </a:pPr>
            <a:r>
              <a:rPr lang="en-US" altLang="zh-CN" sz="2800" dirty="0"/>
              <a:t>4. How do you know Saleh didn’t just care about himself? Find the words that tell you.</a:t>
            </a:r>
            <a:endParaRPr lang="zh-CN" altLang="zh-CN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81" y="4265268"/>
            <a:ext cx="4217119" cy="25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621" y="94520"/>
            <a:ext cx="3079689" cy="68326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The Giant Wave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9072" y="1519925"/>
            <a:ext cx="106546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1. What do you know about a tsunami?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2. What helped Moken people survive? Find the words that tell you.</a:t>
            </a:r>
            <a:endParaRPr lang="zh-CN" altLang="zh-CN" sz="2800" dirty="0"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3. How do you think people all over the world heard the story?</a:t>
            </a:r>
            <a:endParaRPr lang="zh-CN" altLang="zh-CN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28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941" y="151670"/>
            <a:ext cx="3953133" cy="64126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Future of the Moken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353" y="977000"/>
            <a:ext cx="114952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dirty="0"/>
              <a:t>1. What does “permanent” mean?</a:t>
            </a:r>
            <a:endParaRPr lang="zh-CN" altLang="zh-CN" sz="3200" dirty="0"/>
          </a:p>
          <a:p>
            <a:pPr lvl="0">
              <a:lnSpc>
                <a:spcPct val="150000"/>
              </a:lnSpc>
            </a:pPr>
            <a:r>
              <a:rPr lang="en-US" altLang="zh-CN" sz="3200" dirty="0"/>
              <a:t>2. Why do you think there are not so many Moken people who move around on houseboats?</a:t>
            </a:r>
            <a:endParaRPr lang="zh-CN" altLang="zh-CN" sz="3200" dirty="0"/>
          </a:p>
          <a:p>
            <a:pPr lvl="0">
              <a:lnSpc>
                <a:spcPct val="150000"/>
              </a:lnSpc>
            </a:pPr>
            <a:r>
              <a:rPr lang="en-US" altLang="zh-CN" sz="3200" dirty="0"/>
              <a:t>3. What would be some advantages of living in a village?</a:t>
            </a:r>
            <a:endParaRPr lang="zh-CN" altLang="zh-CN" sz="3200" dirty="0"/>
          </a:p>
          <a:p>
            <a:pPr lvl="0">
              <a:lnSpc>
                <a:spcPct val="150000"/>
              </a:lnSpc>
            </a:pPr>
            <a:r>
              <a:rPr lang="en-US" altLang="zh-CN" sz="3200" dirty="0"/>
              <a:t>4. What do you think could happen in the future to the Moken people?</a:t>
            </a:r>
            <a:endParaRPr lang="zh-CN" altLang="zh-CN" sz="3200" dirty="0"/>
          </a:p>
          <a:p>
            <a:pPr lvl="0">
              <a:lnSpc>
                <a:spcPct val="150000"/>
              </a:lnSpc>
            </a:pP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8594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3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48574" y="182501"/>
            <a:ext cx="4572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Read</a:t>
            </a:r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 compare</a:t>
            </a:r>
            <a:r>
              <a:rPr lang="en-US" altLang="zh-C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zh-CN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23528"/>
            <a:ext cx="8350735" cy="527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4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37004" y="434726"/>
            <a:ext cx="3797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Show and tell</a:t>
            </a:r>
            <a:r>
              <a:rPr lang="en-US" altLang="zh-C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zh-CN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93" y="4317523"/>
            <a:ext cx="2542507" cy="225000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73736" y="1373445"/>
            <a:ext cx="4837176" cy="4069081"/>
            <a:chOff x="228600" y="1993391"/>
            <a:chExt cx="4837176" cy="4069081"/>
          </a:xfrm>
        </p:grpSpPr>
        <p:sp>
          <p:nvSpPr>
            <p:cNvPr id="7" name="矩形标注 6"/>
            <p:cNvSpPr/>
            <p:nvPr/>
          </p:nvSpPr>
          <p:spPr>
            <a:xfrm>
              <a:off x="228600" y="1993391"/>
              <a:ext cx="4837176" cy="4069081"/>
            </a:xfrm>
            <a:prstGeom prst="wedgeRectCallout">
              <a:avLst>
                <a:gd name="adj1" fmla="val 48393"/>
                <a:gd name="adj2" fmla="val 757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0896" y="2199006"/>
              <a:ext cx="475488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Hello, everyone. I will introduce something about </a:t>
              </a:r>
              <a:r>
                <a:rPr lang="en-US" altLang="zh-CN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</a:t>
              </a:r>
              <a:r>
                <a:rPr lang="en-US" altLang="zh-CN" sz="2400" dirty="0" err="1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Moken</a:t>
              </a:r>
              <a:r>
                <a:rPr lang="en-US" altLang="zh-CN" sz="2400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</a:t>
              </a:r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people to you. </a:t>
              </a:r>
              <a:endParaRPr lang="zh-CN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They are …. They live in …. or on …</a:t>
              </a:r>
              <a:endParaRPr lang="zh-CN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They can …. Some of them are good at …</a:t>
              </a:r>
              <a:endParaRPr lang="zh-CN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They like … </a:t>
              </a:r>
              <a:endParaRPr lang="zh-CN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In the future, they will …</a:t>
              </a:r>
              <a:endParaRPr lang="zh-CN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I think they are…</a:t>
              </a:r>
              <a:endParaRPr lang="zh-CN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41028" y="2589307"/>
            <a:ext cx="4544804" cy="3456432"/>
            <a:chOff x="5184412" y="2971800"/>
            <a:chExt cx="4544804" cy="3456432"/>
          </a:xfrm>
        </p:grpSpPr>
        <p:sp>
          <p:nvSpPr>
            <p:cNvPr id="12" name="圆角矩形标注 11"/>
            <p:cNvSpPr/>
            <p:nvPr/>
          </p:nvSpPr>
          <p:spPr>
            <a:xfrm>
              <a:off x="5184412" y="2971800"/>
              <a:ext cx="4544804" cy="3456432"/>
            </a:xfrm>
            <a:prstGeom prst="wedgeRoundRectCallout">
              <a:avLst>
                <a:gd name="adj1" fmla="val 60652"/>
                <a:gd name="adj2" fmla="val -601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424322" y="3207354"/>
              <a:ext cx="422517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Hello. I am one of the </a:t>
              </a:r>
              <a:r>
                <a:rPr lang="en-US" altLang="zh-CN" sz="2400" dirty="0" err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Moken</a:t>
              </a:r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people. We are … </a:t>
              </a:r>
            </a:p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We live in … or on the … </a:t>
              </a:r>
              <a:endParaRPr lang="zh-CN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We can …Some of us are good at …</a:t>
              </a:r>
              <a:endParaRPr lang="zh-CN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We like …</a:t>
              </a:r>
              <a:endParaRPr lang="zh-CN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  <a:p>
              <a:r>
                <a:rPr lang="en-US" altLang="zh-CN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We know the sea so much, such as…</a:t>
              </a:r>
              <a:endParaRPr lang="zh-CN" altLang="en-US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5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5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3" y="4756315"/>
            <a:ext cx="3962399" cy="21874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8501" y="1663418"/>
            <a:ext cx="9935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1. Why is the book titled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“The </a:t>
            </a:r>
            <a:r>
              <a:rPr lang="en-US" altLang="zh-CN" sz="3200" dirty="0">
                <a:latin typeface="Bookman Old Style" panose="02050604050505020204" pitchFamily="18" charset="0"/>
              </a:rPr>
              <a:t>Call of the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Sea”? </a:t>
            </a:r>
            <a:endParaRPr lang="zh-CN" altLang="zh-CN" sz="32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2. Why does the author write the book?</a:t>
            </a:r>
            <a:endParaRPr lang="zh-CN" altLang="zh-CN" sz="32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3. What can we do to care about nature?</a:t>
            </a:r>
            <a:endParaRPr lang="zh-CN" alt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18" y="50006"/>
            <a:ext cx="475815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Further Study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946" y="1031639"/>
            <a:ext cx="117504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dirty="0">
                <a:latin typeface="Bookman Old Style" panose="02050604050505020204" pitchFamily="18" charset="0"/>
              </a:rPr>
              <a:t>（</a:t>
            </a:r>
            <a:r>
              <a:rPr lang="en-US" altLang="zh-CN" sz="3200" dirty="0">
                <a:latin typeface="Bookman Old Style" panose="02050604050505020204" pitchFamily="18" charset="0"/>
              </a:rPr>
              <a:t>1</a:t>
            </a:r>
            <a:r>
              <a:rPr lang="zh-CN" altLang="zh-CN" sz="3200" dirty="0">
                <a:latin typeface="Bookman Old Style" panose="02050604050505020204" pitchFamily="18" charset="0"/>
              </a:rPr>
              <a:t>）</a:t>
            </a:r>
            <a:r>
              <a:rPr lang="en-US" altLang="zh-CN" sz="3200" dirty="0">
                <a:latin typeface="Bookman Old Style" panose="02050604050505020204" pitchFamily="18" charset="0"/>
              </a:rPr>
              <a:t>Make a poster with your partner to introduce one of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the minority </a:t>
            </a:r>
            <a:r>
              <a:rPr lang="en-US" altLang="zh-CN" sz="3200" dirty="0">
                <a:latin typeface="Bookman Old Style" panose="02050604050505020204" pitchFamily="18" charset="0"/>
              </a:rPr>
              <a:t>ethnics.</a:t>
            </a:r>
            <a:endParaRPr lang="zh-CN" altLang="zh-CN" sz="32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3200" dirty="0">
                <a:latin typeface="Bookman Old Style" panose="02050604050505020204" pitchFamily="18" charset="0"/>
              </a:rPr>
              <a:t>（</a:t>
            </a:r>
            <a:r>
              <a:rPr lang="en-US" altLang="zh-CN" sz="3200" dirty="0">
                <a:latin typeface="Bookman Old Style" panose="02050604050505020204" pitchFamily="18" charset="0"/>
              </a:rPr>
              <a:t>2</a:t>
            </a:r>
            <a:r>
              <a:rPr lang="zh-CN" altLang="zh-CN" sz="3200" dirty="0">
                <a:latin typeface="Bookman Old Style" panose="02050604050505020204" pitchFamily="18" charset="0"/>
              </a:rPr>
              <a:t>）</a:t>
            </a:r>
            <a:r>
              <a:rPr lang="en-US" altLang="zh-CN" sz="3200" dirty="0">
                <a:latin typeface="Bookman Old Style" panose="02050604050505020204" pitchFamily="18" charset="0"/>
              </a:rPr>
              <a:t>Look for more information about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the </a:t>
            </a:r>
            <a:r>
              <a:rPr lang="en-US" altLang="zh-CN" sz="3200" dirty="0" err="1" smtClean="0">
                <a:latin typeface="Bookman Old Style" panose="02050604050505020204" pitchFamily="18" charset="0"/>
              </a:rPr>
              <a:t>Moken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 </a:t>
            </a:r>
            <a:r>
              <a:rPr lang="en-US" altLang="zh-CN" sz="3200" dirty="0">
                <a:latin typeface="Bookman Old Style" panose="02050604050505020204" pitchFamily="18" charset="0"/>
              </a:rPr>
              <a:t>people's life and share with your classmates.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37708" y="5267153"/>
            <a:ext cx="11666747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tips: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one task. Finish it with the help of what you learnt from the book.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415" y="3111189"/>
            <a:ext cx="7103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/>
              <a:t>Thank you!</a:t>
            </a:r>
            <a:endParaRPr lang="zh-CN" altLang="en-US" sz="6000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137424" y="2308302"/>
            <a:ext cx="9612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37424" y="5062654"/>
            <a:ext cx="9612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1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496" y="1406243"/>
            <a:ext cx="69080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1.Look at the picture and the title. What do you know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about 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the </a:t>
            </a:r>
            <a:r>
              <a:rPr lang="en-US" altLang="zh-CN" sz="3200" dirty="0" err="1" smtClean="0">
                <a:latin typeface="Bookman Old Style" panose="02050604050505020204" pitchFamily="18" charset="0"/>
              </a:rPr>
              <a:t>Moken</a:t>
            </a:r>
            <a:r>
              <a:rPr lang="en-US" altLang="zh-CN" sz="3200" dirty="0" smtClean="0">
                <a:latin typeface="Bookman Old Style" panose="02050604050505020204" pitchFamily="18" charset="0"/>
              </a:rPr>
              <a:t> </a:t>
            </a:r>
            <a:r>
              <a:rPr lang="en-US" altLang="zh-CN" sz="3200" dirty="0">
                <a:latin typeface="Bookman Old Style" panose="02050604050505020204" pitchFamily="18" charset="0"/>
              </a:rPr>
              <a:t>sea people?</a:t>
            </a:r>
          </a:p>
          <a:p>
            <a:pPr>
              <a:lnSpc>
                <a:spcPct val="150000"/>
              </a:lnSpc>
            </a:pPr>
            <a:endParaRPr lang="zh-CN" altLang="zh-CN" sz="32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Bookman Old Style" panose="02050604050505020204" pitchFamily="18" charset="0"/>
              </a:rPr>
              <a:t>2.What else do you want to know about them?</a:t>
            </a:r>
            <a:endParaRPr lang="zh-CN" altLang="zh-CN" sz="3200" dirty="0">
              <a:latin typeface="Bookman Old Style" panose="02050604050505020204" pitchFamily="18" charset="0"/>
            </a:endParaRPr>
          </a:p>
          <a:p>
            <a:endParaRPr lang="zh-CN" alt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0636" y="1325020"/>
            <a:ext cx="3564147" cy="483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7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647700"/>
            <a:ext cx="9915525" cy="601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9196">
            <a:off x="4954209" y="5021454"/>
            <a:ext cx="602803" cy="5448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718" y="50006"/>
            <a:ext cx="31289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Activity 2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9375">
            <a:off x="6884634" y="3017413"/>
            <a:ext cx="411483" cy="3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6" y="372498"/>
            <a:ext cx="11675190" cy="61283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45821" y="194532"/>
            <a:ext cx="4684656" cy="68326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     The </a:t>
            </a:r>
            <a:r>
              <a:rPr lang="en-US" altLang="zh-CN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Moken</a:t>
            </a:r>
            <a:r>
              <a:rPr lang="en-US" altLang="zh-CN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 </a:t>
            </a: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Sea People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887" y="1121569"/>
            <a:ext cx="11494294" cy="406265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Bookman Old Style" panose="02050604050505020204" pitchFamily="18" charset="0"/>
              </a:rPr>
              <a:t>1.Why do people who live in a rain forest need to know all about the trees and animals </a:t>
            </a:r>
            <a:r>
              <a:rPr lang="en-US" altLang="zh-CN" sz="2400" dirty="0" smtClean="0">
                <a:latin typeface="Bookman Old Style" panose="02050604050505020204" pitchFamily="18" charset="0"/>
              </a:rPr>
              <a:t>that live </a:t>
            </a:r>
            <a:r>
              <a:rPr lang="en-US" altLang="zh-CN" sz="2400" dirty="0">
                <a:latin typeface="Bookman Old Style" panose="02050604050505020204" pitchFamily="18" charset="0"/>
              </a:rPr>
              <a:t>there? </a:t>
            </a:r>
            <a:endParaRPr lang="zh-CN" altLang="zh-CN" sz="24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Bookman Old Style" panose="02050604050505020204" pitchFamily="18" charset="0"/>
              </a:rPr>
              <a:t>2.Why do you think </a:t>
            </a:r>
            <a:r>
              <a:rPr lang="en-US" altLang="zh-CN" sz="2400" dirty="0" smtClean="0">
                <a:latin typeface="Bookman Old Style" panose="02050604050505020204" pitchFamily="18" charset="0"/>
              </a:rPr>
              <a:t>the </a:t>
            </a:r>
            <a:r>
              <a:rPr lang="en-US" altLang="zh-CN" sz="2400" dirty="0" err="1" smtClean="0">
                <a:latin typeface="Bookman Old Style" panose="02050604050505020204" pitchFamily="18" charset="0"/>
              </a:rPr>
              <a:t>Moken</a:t>
            </a:r>
            <a:r>
              <a:rPr lang="en-US" altLang="zh-CN" sz="2400" dirty="0" smtClean="0">
                <a:latin typeface="Bookman Old Style" panose="02050604050505020204" pitchFamily="18" charset="0"/>
              </a:rPr>
              <a:t> </a:t>
            </a:r>
            <a:r>
              <a:rPr lang="en-US" altLang="zh-CN" sz="2400" dirty="0">
                <a:latin typeface="Bookman Old Style" panose="02050604050505020204" pitchFamily="18" charset="0"/>
              </a:rPr>
              <a:t>sea people need to learn all the sea environment?</a:t>
            </a:r>
            <a:endParaRPr lang="zh-CN" altLang="zh-CN" sz="24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Bookman Old Style" panose="02050604050505020204" pitchFamily="18" charset="0"/>
              </a:rPr>
              <a:t>3.What did you think of when you read “it is the sea and all that it gives”?</a:t>
            </a:r>
            <a:endParaRPr lang="zh-CN" altLang="zh-CN" sz="2400" dirty="0">
              <a:latin typeface="Bookman Old Style" panose="020506040505050202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5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162" y="194532"/>
            <a:ext cx="3135795" cy="68326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Home on the Sea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1455" y="1524001"/>
            <a:ext cx="11494294" cy="258532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Bookman Old Style" panose="02050604050505020204" pitchFamily="18" charset="0"/>
              </a:rPr>
              <a:t>1. What do you think it means by </a:t>
            </a:r>
            <a:r>
              <a:rPr lang="en-US" altLang="zh-CN" sz="2400" dirty="0" smtClean="0">
                <a:latin typeface="Bookman Old Style" panose="02050604050505020204" pitchFamily="18" charset="0"/>
              </a:rPr>
              <a:t>“They </a:t>
            </a:r>
            <a:r>
              <a:rPr lang="en-US" altLang="zh-CN" sz="2400" dirty="0">
                <a:latin typeface="Bookman Old Style" panose="02050604050505020204" pitchFamily="18" charset="0"/>
              </a:rPr>
              <a:t>have learnt to read the wind and the waves?</a:t>
            </a:r>
            <a:endParaRPr lang="zh-CN" altLang="zh-CN" sz="24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Bookman Old Style" panose="02050604050505020204" pitchFamily="18" charset="0"/>
              </a:rPr>
              <a:t>2. Why do you think that skill is important to them?</a:t>
            </a:r>
            <a:endParaRPr lang="zh-CN" altLang="zh-CN" sz="2400" dirty="0">
              <a:latin typeface="Bookman Old Style" panose="02050604050505020204" pitchFamily="18" charset="0"/>
            </a:endParaRPr>
          </a:p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7350" y="3249979"/>
            <a:ext cx="2571750" cy="347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7868" y="194532"/>
            <a:ext cx="3238387" cy="68326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A Floating House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018" y="1035844"/>
            <a:ext cx="11844338" cy="1231106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altLang="zh-CN" sz="2800" dirty="0"/>
              <a:t>Where have you seen a thatched roof? How is the thatched roof different </a:t>
            </a:r>
            <a:r>
              <a:rPr lang="en-US" altLang="zh-CN" sz="2800" dirty="0" smtClean="0"/>
              <a:t>to </a:t>
            </a:r>
            <a:r>
              <a:rPr lang="en-US" altLang="zh-CN" sz="2800" dirty="0"/>
              <a:t>the roof of your house?</a:t>
            </a: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60" y="2714624"/>
            <a:ext cx="5741040" cy="40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225" y="842894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/>
              <a:t>2. Why do you think the tree that becomes a </a:t>
            </a:r>
            <a:r>
              <a:rPr lang="en-US" altLang="zh-CN" sz="2800" dirty="0" err="1"/>
              <a:t>kabang</a:t>
            </a:r>
            <a:r>
              <a:rPr lang="en-US" altLang="zh-CN" sz="2800" dirty="0"/>
              <a:t> doesn’t have any knotty or bumpy wood?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/>
              <a:t>3. What makes you think the </a:t>
            </a:r>
            <a:r>
              <a:rPr lang="en-US" altLang="zh-CN" sz="2800" dirty="0" err="1"/>
              <a:t>kabang</a:t>
            </a:r>
            <a:r>
              <a:rPr lang="en-US" altLang="zh-CN" sz="2800" dirty="0"/>
              <a:t> must be very big? Find the words that </a:t>
            </a:r>
            <a:r>
              <a:rPr lang="en-US" altLang="zh-CN" sz="2800" dirty="0" smtClean="0"/>
              <a:t>give </a:t>
            </a:r>
            <a:r>
              <a:rPr lang="en-US" altLang="zh-CN" sz="2800" dirty="0"/>
              <a:t>you a clue.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676000"/>
            <a:ext cx="6960944" cy="30015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72350" y="4115514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kabang</a:t>
            </a:r>
            <a:endParaRPr lang="zh-CN" alt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椭圆 5"/>
          <p:cNvSpPr/>
          <p:nvPr/>
        </p:nvSpPr>
        <p:spPr>
          <a:xfrm rot="16200000">
            <a:off x="4820383" y="3927412"/>
            <a:ext cx="1321593" cy="20964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0460" y="194532"/>
            <a:ext cx="3033203" cy="64126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A floating house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3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923330"/>
            <a:ext cx="8858913" cy="20070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4349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bumpy wood</a:t>
            </a:r>
            <a:endParaRPr lang="zh-CN" alt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760" y="3595687"/>
            <a:ext cx="4177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knotty wood</a:t>
            </a:r>
            <a:endParaRPr lang="zh-CN" alt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4" y="3048000"/>
            <a:ext cx="3810000" cy="3810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129213" y="4679156"/>
            <a:ext cx="1321593" cy="1914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7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016" y="699376"/>
            <a:ext cx="78897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2800" dirty="0"/>
              <a:t>4. How do you know they get more fish than they can eat in one day?</a:t>
            </a:r>
          </a:p>
          <a:p>
            <a:pPr lvl="0">
              <a:lnSpc>
                <a:spcPct val="200000"/>
              </a:lnSpc>
            </a:pPr>
            <a:r>
              <a:rPr lang="en-US" altLang="zh-CN" sz="2800" dirty="0"/>
              <a:t>5. If you were cooking a meal on a </a:t>
            </a:r>
            <a:r>
              <a:rPr lang="en-US" altLang="zh-CN" sz="2800" dirty="0" err="1"/>
              <a:t>kabang</a:t>
            </a:r>
            <a:r>
              <a:rPr lang="en-US" altLang="zh-CN" sz="2800" dirty="0"/>
              <a:t> what would you have to be very careful about?</a:t>
            </a:r>
          </a:p>
          <a:p>
            <a:pPr lvl="0">
              <a:lnSpc>
                <a:spcPct val="200000"/>
              </a:lnSpc>
            </a:pPr>
            <a:r>
              <a:rPr lang="en-US" altLang="zh-CN" sz="2800" dirty="0" smtClean="0"/>
              <a:t>6.What </a:t>
            </a:r>
            <a:r>
              <a:rPr lang="en-US" altLang="zh-CN" sz="2800" dirty="0"/>
              <a:t>kinds of animals do you think might be on the </a:t>
            </a:r>
            <a:r>
              <a:rPr lang="en-US" altLang="zh-CN" sz="2800" dirty="0" err="1"/>
              <a:t>kabang</a:t>
            </a:r>
            <a:r>
              <a:rPr lang="en-US" altLang="zh-CN" sz="2800" dirty="0"/>
              <a:t>? Why do you think that?</a:t>
            </a:r>
            <a:endParaRPr lang="zh-CN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227868" y="16112"/>
            <a:ext cx="3238387" cy="68326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en-US" altLang="zh-CN" sz="32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pitchFamily="49" charset="-122"/>
              </a:rPr>
              <a:t>A Floating House</a:t>
            </a:r>
            <a:endParaRPr lang="zh-CN" altLang="zh-CN" sz="3200" kern="1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1074" y="0"/>
            <a:ext cx="3590925" cy="222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1073" y="4215161"/>
            <a:ext cx="3590925" cy="229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759</Words>
  <Application>Microsoft Office PowerPoint</Application>
  <PresentationFormat>自定义</PresentationFormat>
  <Paragraphs>92</Paragraphs>
  <Slides>19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Vivian Wang</dc:creator>
  <cp:lastModifiedBy>fltrp</cp:lastModifiedBy>
  <cp:revision>89</cp:revision>
  <dcterms:created xsi:type="dcterms:W3CDTF">2018-09-03T02:29:46Z</dcterms:created>
  <dcterms:modified xsi:type="dcterms:W3CDTF">2019-02-01T02:38:23Z</dcterms:modified>
</cp:coreProperties>
</file>