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57" r:id="rId4"/>
    <p:sldId id="275" r:id="rId5"/>
    <p:sldId id="260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73" r:id="rId16"/>
    <p:sldId id="27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EC28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6263-11CD-49F9-A976-840A7CD83E45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7C31-4C54-42FC-8FE5-E7A4A32ACD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3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图片来源：</a:t>
            </a:r>
            <a:r>
              <a:rPr lang="en-US" altLang="zh-CN" dirty="0" smtClean="0"/>
              <a:t>https://www.vcg.com/creative/1002259924?phrase=%E6%95%99%E5%B8%88%E4%B8%8E%E5%AD%A6%E7%94%9F%E5%8D%A1%E9%80%9A&amp;rand=8QP867_ba4a24717540a659b49f2788284da7b5&amp;keyword=%E6%95%99%E5%B8%88%E4%B8%8E%E5%AD%A6%E7%94%9F%E5%8D%A1%E9%80%9A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20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1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87"/>
            <a:ext cx="9144000" cy="6315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矩形 7"/>
          <p:cNvSpPr/>
          <p:nvPr/>
        </p:nvSpPr>
        <p:spPr>
          <a:xfrm>
            <a:off x="612340" y="908720"/>
            <a:ext cx="82317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72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The Hand of Nature</a:t>
            </a:r>
            <a:endParaRPr lang="zh-CN" altLang="en-US" sz="72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华文行楷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2409673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疯狂大自然</a:t>
            </a:r>
          </a:p>
        </p:txBody>
      </p:sp>
      <p:sp>
        <p:nvSpPr>
          <p:cNvPr id="4" name="矩形 3"/>
          <p:cNvSpPr/>
          <p:nvPr/>
        </p:nvSpPr>
        <p:spPr>
          <a:xfrm>
            <a:off x="5193166" y="5013176"/>
            <a:ext cx="3954953" cy="52322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2800" b="1" dirty="0">
                <a:ln/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20688"/>
            <a:ext cx="6264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groups </a:t>
            </a:r>
          </a:p>
          <a:p>
            <a:pPr algn="ctr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share what you’ve got.</a:t>
            </a:r>
            <a:endParaRPr lang="zh-CN" altLang="en-US" sz="2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8380" y="1772816"/>
            <a:ext cx="1512168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1          1             </a:t>
            </a:r>
          </a:p>
          <a:p>
            <a:pPr algn="just"/>
            <a:endParaRPr lang="en-US" altLang="zh-CN" sz="2800" dirty="0">
              <a:solidFill>
                <a:schemeClr val="tx1"/>
              </a:solidFill>
            </a:endParaRP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1          1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98600" y="1772816"/>
            <a:ext cx="1512168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</a:t>
            </a:r>
            <a:r>
              <a:rPr lang="en-US" altLang="zh-CN" sz="2800" dirty="0">
                <a:solidFill>
                  <a:schemeClr val="tx1"/>
                </a:solidFill>
              </a:rPr>
              <a:t>2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   </a:t>
            </a:r>
          </a:p>
          <a:p>
            <a:pPr algn="just"/>
            <a:endParaRPr lang="en-US" altLang="zh-CN" sz="2800" dirty="0">
              <a:solidFill>
                <a:schemeClr val="tx1"/>
              </a:solidFill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</a:t>
            </a:r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8380" y="3645024"/>
            <a:ext cx="1512168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3          </a:t>
            </a:r>
            <a:r>
              <a:rPr lang="en-US" altLang="zh-CN" sz="2800" dirty="0">
                <a:solidFill>
                  <a:schemeClr val="tx1"/>
                </a:solidFill>
              </a:rPr>
              <a:t>3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   </a:t>
            </a:r>
          </a:p>
          <a:p>
            <a:pPr algn="just"/>
            <a:endParaRPr lang="en-US" altLang="zh-CN" sz="2800" dirty="0">
              <a:solidFill>
                <a:schemeClr val="tx1"/>
              </a:solidFill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</a:t>
            </a:r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39752" y="3645024"/>
            <a:ext cx="151216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4          </a:t>
            </a: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   </a:t>
            </a:r>
          </a:p>
          <a:p>
            <a:pPr algn="just"/>
            <a:endParaRPr lang="en-US" altLang="zh-CN" sz="2800" dirty="0">
              <a:solidFill>
                <a:schemeClr val="tx1"/>
              </a:solidFill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   </a:t>
            </a: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64088" y="3068960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1   2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3   4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36296" y="3068960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1   2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3   4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64088" y="4750264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1   2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3   4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36296" y="4811944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1   2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3   4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 rot="18675469">
            <a:off x="4383783" y="3259308"/>
            <a:ext cx="592456" cy="1528541"/>
          </a:xfrm>
          <a:prstGeom prst="downArrow">
            <a:avLst>
              <a:gd name="adj1" fmla="val 50000"/>
              <a:gd name="adj2" fmla="val 4117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4624"/>
            <a:ext cx="6581775" cy="674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-1731"/>
            <a:ext cx="1368152" cy="13424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7" y="1120678"/>
            <a:ext cx="1413759" cy="1395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9" y="2413398"/>
            <a:ext cx="1531744" cy="15121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4" y="3809090"/>
            <a:ext cx="1659364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253848" y="137083"/>
            <a:ext cx="8657500" cy="11521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If </a:t>
            </a:r>
            <a:r>
              <a:rPr lang="en-US" altLang="zh-CN" sz="2800" dirty="0">
                <a:solidFill>
                  <a:schemeClr val="tx1"/>
                </a:solidFill>
              </a:rPr>
              <a:t>you were in an avalanche, how would you feel?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3" name="横卷形 2"/>
          <p:cNvSpPr/>
          <p:nvPr/>
        </p:nvSpPr>
        <p:spPr>
          <a:xfrm>
            <a:off x="234384" y="1289211"/>
            <a:ext cx="8676964" cy="194421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Why </a:t>
            </a:r>
            <a:r>
              <a:rPr lang="en-US" altLang="zh-CN" sz="2800" dirty="0">
                <a:solidFill>
                  <a:schemeClr val="tx1"/>
                </a:solidFill>
              </a:rPr>
              <a:t>did Kim and Jack speed to shore when they saw the thick, black cloud and heard the noise? 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</a:rPr>
              <a:t>How </a:t>
            </a:r>
            <a:r>
              <a:rPr lang="en-US" altLang="zh-CN" sz="2800" dirty="0">
                <a:solidFill>
                  <a:schemeClr val="tx1"/>
                </a:solidFill>
              </a:rPr>
              <a:t>did they feel</a:t>
            </a:r>
            <a:r>
              <a:rPr lang="zh-CN" altLang="zh-CN" sz="2800" dirty="0">
                <a:solidFill>
                  <a:schemeClr val="tx1"/>
                </a:solidFill>
              </a:rPr>
              <a:t>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215516" y="3089238"/>
            <a:ext cx="8712968" cy="244827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</a:rPr>
              <a:t>If </a:t>
            </a:r>
            <a:r>
              <a:rPr lang="en-US" altLang="zh-CN" sz="2800" dirty="0">
                <a:solidFill>
                  <a:schemeClr val="bg1"/>
                </a:solidFill>
              </a:rPr>
              <a:t>you were Matt, when you’re tracing a hurricane, how would you feel</a:t>
            </a:r>
            <a:r>
              <a:rPr lang="en-US" altLang="zh-CN" sz="2800" dirty="0" smtClean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en-US" altLang="zh-CN" sz="2800" dirty="0"/>
              <a:t>Look at the woman in the inset photo on </a:t>
            </a:r>
            <a:r>
              <a:rPr lang="en-US" altLang="zh-CN" sz="2800" dirty="0" smtClean="0"/>
              <a:t>page 13</a:t>
            </a:r>
            <a:r>
              <a:rPr lang="en-US" altLang="zh-CN" sz="2800" dirty="0"/>
              <a:t>, can you guess how she felt at that moment?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92" y="5102046"/>
            <a:ext cx="2304256" cy="17559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179512" y="980728"/>
            <a:ext cx="8712968" cy="475252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Why </a:t>
            </a:r>
            <a:r>
              <a:rPr lang="en-US" altLang="zh-CN" sz="2800" dirty="0">
                <a:solidFill>
                  <a:schemeClr val="tx1"/>
                </a:solidFill>
              </a:rPr>
              <a:t>do you think </a:t>
            </a:r>
            <a:r>
              <a:rPr lang="en-US" altLang="zh-CN" sz="2800" dirty="0" err="1">
                <a:solidFill>
                  <a:schemeClr val="tx1"/>
                </a:solidFill>
              </a:rPr>
              <a:t>Monjii</a:t>
            </a:r>
            <a:r>
              <a:rPr lang="en-US" altLang="zh-CN" sz="2800" dirty="0">
                <a:solidFill>
                  <a:schemeClr val="tx1"/>
                </a:solidFill>
              </a:rPr>
              <a:t> was hoping for black clouds</a:t>
            </a:r>
            <a:r>
              <a:rPr lang="en-US" altLang="zh-CN" sz="2800" dirty="0" smtClean="0">
                <a:solidFill>
                  <a:schemeClr val="tx1"/>
                </a:solidFill>
              </a:rPr>
              <a:t>?</a:t>
            </a:r>
          </a:p>
          <a:p>
            <a:endParaRPr lang="zh-CN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Why </a:t>
            </a:r>
            <a:r>
              <a:rPr lang="en-US" altLang="zh-CN" sz="2800" dirty="0">
                <a:solidFill>
                  <a:schemeClr val="tx1"/>
                </a:solidFill>
              </a:rPr>
              <a:t>did </a:t>
            </a:r>
            <a:r>
              <a:rPr lang="en-US" altLang="zh-CN" sz="2800" dirty="0" err="1">
                <a:solidFill>
                  <a:schemeClr val="tx1"/>
                </a:solidFill>
              </a:rPr>
              <a:t>Monjii’s</a:t>
            </a:r>
            <a:r>
              <a:rPr lang="en-US" altLang="zh-CN" sz="2800" dirty="0">
                <a:solidFill>
                  <a:schemeClr val="tx1"/>
                </a:solidFill>
              </a:rPr>
              <a:t> dry tongue </a:t>
            </a:r>
            <a:r>
              <a:rPr lang="en-US" altLang="zh-CN" sz="2800" dirty="0" smtClean="0">
                <a:solidFill>
                  <a:schemeClr val="tx1"/>
                </a:solidFill>
              </a:rPr>
              <a:t>spring </a:t>
            </a:r>
            <a:r>
              <a:rPr lang="en-US" altLang="zh-CN" sz="2800" dirty="0">
                <a:solidFill>
                  <a:schemeClr val="tx1"/>
                </a:solidFill>
              </a:rPr>
              <a:t>out to grab the drop of water on her face? 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520" y="495833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Choose a natural happening you experienced or you know to talk about it, for example, “Have you ever been in a strong wind</a:t>
            </a:r>
            <a:r>
              <a:rPr lang="en-US" altLang="zh-CN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?”</a:t>
            </a:r>
            <a:endParaRPr lang="zh-CN" altLang="en-U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67544" y="2786189"/>
            <a:ext cx="3312368" cy="1815882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the description of what you see, hear and feel.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68606" y="263691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A Strong Wind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5281"/>
            <a:ext cx="3131180" cy="248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167" y="1844824"/>
            <a:ext cx="8676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What </a:t>
            </a:r>
            <a:r>
              <a:rPr lang="en-US" altLang="zh-CN" sz="2400" dirty="0"/>
              <a:t>do you think of the HAND of nature now? </a:t>
            </a:r>
            <a:endParaRPr lang="en-US" altLang="zh-CN" sz="2400" dirty="0" smtClean="0"/>
          </a:p>
          <a:p>
            <a:endParaRPr lang="zh-CN" altLang="zh-CN" sz="2400" dirty="0"/>
          </a:p>
          <a:p>
            <a:r>
              <a:rPr lang="en-US" altLang="zh-CN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Why </a:t>
            </a:r>
            <a:r>
              <a:rPr lang="en-US" altLang="zh-CN" sz="2400" dirty="0"/>
              <a:t>does the author write the book</a:t>
            </a:r>
            <a:r>
              <a:rPr lang="en-US" altLang="zh-CN" sz="2400" dirty="0" smtClean="0"/>
              <a:t>?</a:t>
            </a:r>
          </a:p>
          <a:p>
            <a:endParaRPr lang="zh-CN" altLang="zh-CN" sz="2400" dirty="0"/>
          </a:p>
          <a:p>
            <a:r>
              <a:rPr lang="en-US" altLang="zh-CN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What </a:t>
            </a:r>
            <a:r>
              <a:rPr lang="en-US" altLang="zh-CN" sz="2400" dirty="0"/>
              <a:t>can people do with the natural happenings?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362039" y="496383"/>
            <a:ext cx="538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Think and discuss.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9" y="3933056"/>
            <a:ext cx="27336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5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772816"/>
            <a:ext cx="8000758" cy="15121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Have you read any other books that describe some things that are similar to what is in this book? Tell it to your parents or classmates.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428860" y="428604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8669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9" y="-26069"/>
            <a:ext cx="6750507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9672" y="45431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Would you please list something </a:t>
            </a:r>
            <a:r>
              <a:rPr lang="en-US" altLang="zh-CN" sz="2800" dirty="0" smtClean="0">
                <a:solidFill>
                  <a:schemeClr val="bg1"/>
                </a:solidFill>
              </a:rPr>
              <a:t>that happens </a:t>
            </a:r>
            <a:r>
              <a:rPr lang="en-US" altLang="zh-CN" sz="2800" dirty="0">
                <a:solidFill>
                  <a:schemeClr val="bg1"/>
                </a:solidFill>
              </a:rPr>
              <a:t>in the nature, for example, a flood</a:t>
            </a:r>
            <a:r>
              <a:rPr lang="en-US" altLang="zh-CN" sz="2800" dirty="0" smtClean="0">
                <a:solidFill>
                  <a:schemeClr val="bg1"/>
                </a:solidFill>
              </a:rPr>
              <a:t>?</a:t>
            </a:r>
            <a:endParaRPr lang="zh-CN" altLang="zh-CN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60851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9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24744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What </a:t>
            </a:r>
            <a:r>
              <a:rPr lang="en-US" altLang="zh-CN" sz="2800" dirty="0"/>
              <a:t>can you see </a:t>
            </a:r>
            <a:r>
              <a:rPr lang="en-US" altLang="zh-CN" sz="2800" dirty="0" smtClean="0"/>
              <a:t>from </a:t>
            </a:r>
            <a:r>
              <a:rPr lang="en-US" altLang="zh-CN" sz="2800" dirty="0"/>
              <a:t>the </a:t>
            </a:r>
            <a:r>
              <a:rPr lang="en-US" altLang="zh-CN" sz="2800" dirty="0" smtClean="0"/>
              <a:t>cover? </a:t>
            </a:r>
            <a:r>
              <a:rPr lang="en-US" altLang="zh-CN" sz="2800" dirty="0"/>
              <a:t>Is it a natural happening</a:t>
            </a:r>
            <a:r>
              <a:rPr lang="en-US" altLang="zh-CN" sz="2800" dirty="0" smtClean="0"/>
              <a:t>?</a:t>
            </a:r>
          </a:p>
          <a:p>
            <a:pPr marL="514350" indent="-514350">
              <a:buAutoNum type="arabicPeriod"/>
            </a:pPr>
            <a:endParaRPr lang="zh-CN" altLang="zh-CN" sz="2800" dirty="0"/>
          </a:p>
          <a:p>
            <a:r>
              <a:rPr lang="en-US" altLang="zh-CN" sz="2800" dirty="0"/>
              <a:t>2. What’s the title of the book? </a:t>
            </a:r>
            <a:r>
              <a:rPr lang="en-US" altLang="zh-CN" sz="2800" dirty="0" smtClean="0"/>
              <a:t>What does </a:t>
            </a:r>
            <a:r>
              <a:rPr lang="en-US" altLang="zh-CN" sz="2800" dirty="0"/>
              <a:t>it mean? 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3. Why is the book named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The </a:t>
            </a:r>
            <a:r>
              <a:rPr lang="en-US" altLang="zh-CN" sz="2800" i="1" dirty="0">
                <a:solidFill>
                  <a:srgbClr val="FF0000"/>
                </a:solidFill>
              </a:rPr>
              <a:t>Hand of Nature</a:t>
            </a:r>
            <a:r>
              <a:rPr lang="en-US" altLang="zh-CN" sz="2800" dirty="0"/>
              <a:t>? </a:t>
            </a:r>
            <a:r>
              <a:rPr lang="en-US" altLang="zh-CN" sz="2800" dirty="0" smtClean="0"/>
              <a:t>What </a:t>
            </a:r>
            <a:r>
              <a:rPr lang="en-US" altLang="zh-CN" sz="2800" dirty="0"/>
              <a:t>do you think of this </a:t>
            </a:r>
            <a:r>
              <a:rPr lang="en-US" altLang="zh-CN" sz="2800" dirty="0" smtClean="0"/>
              <a:t>“Hand”?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991" y="1139770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6" y="254868"/>
            <a:ext cx="3482906" cy="468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085184"/>
            <a:ext cx="7920882" cy="1584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9424" y="69269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Read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contents </a:t>
            </a:r>
            <a:r>
              <a:rPr lang="en-US" altLang="zh-CN" sz="2400" dirty="0" smtClean="0"/>
              <a:t>page, </a:t>
            </a:r>
            <a:r>
              <a:rPr lang="en-US" altLang="zh-CN" sz="2400" dirty="0"/>
              <a:t>guess and discuss the meaning of the subheadings</a:t>
            </a:r>
            <a:r>
              <a:rPr lang="en-US" altLang="zh-CN" sz="2400" dirty="0" smtClean="0"/>
              <a:t>.</a:t>
            </a:r>
          </a:p>
          <a:p>
            <a:pPr marL="457200" indent="-457200">
              <a:buAutoNum type="arabicPeriod"/>
            </a:pPr>
            <a:endParaRPr lang="zh-CN" altLang="zh-CN" sz="2400" dirty="0"/>
          </a:p>
          <a:p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Match the natural happening </a:t>
            </a:r>
            <a:r>
              <a:rPr lang="en-US" altLang="zh-CN" sz="2400" dirty="0" smtClean="0"/>
              <a:t>with </a:t>
            </a:r>
            <a:r>
              <a:rPr lang="en-US" altLang="zh-CN" sz="2400" dirty="0"/>
              <a:t>the proper subheading by copying it down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r>
              <a:rPr lang="zh-CN" altLang="zh-CN" sz="2400" dirty="0" smtClean="0"/>
              <a:t> 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Read the book and check your answer with your partner.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65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卷形 1"/>
          <p:cNvSpPr/>
          <p:nvPr/>
        </p:nvSpPr>
        <p:spPr>
          <a:xfrm>
            <a:off x="35496" y="1255986"/>
            <a:ext cx="4824536" cy="526935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>
                <a:solidFill>
                  <a:schemeClr val="tx1"/>
                </a:solidFill>
              </a:rPr>
              <a:t>1.The </a:t>
            </a:r>
            <a:r>
              <a:rPr lang="en-US" altLang="zh-CN" sz="2400" b="1" i="1" dirty="0">
                <a:solidFill>
                  <a:schemeClr val="tx1"/>
                </a:solidFill>
              </a:rPr>
              <a:t>Great White Monster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1) </a:t>
            </a:r>
            <a:r>
              <a:rPr lang="en-US" altLang="zh-CN" sz="2400" dirty="0">
                <a:solidFill>
                  <a:schemeClr val="tx1"/>
                </a:solidFill>
              </a:rPr>
              <a:t>Why did the author say it was a beautiful morning?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2) </a:t>
            </a:r>
            <a:r>
              <a:rPr lang="en-US" altLang="zh-CN" sz="2400" dirty="0">
                <a:solidFill>
                  <a:schemeClr val="tx1"/>
                </a:solidFill>
              </a:rPr>
              <a:t>What sound told you the avalanche began?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3) </a:t>
            </a:r>
            <a:r>
              <a:rPr lang="en-US" altLang="zh-CN" sz="2400" dirty="0">
                <a:solidFill>
                  <a:schemeClr val="tx1"/>
                </a:solidFill>
              </a:rPr>
              <a:t>What words helped you most to make the picture of the avalanche?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4) </a:t>
            </a:r>
            <a:r>
              <a:rPr lang="en-US" altLang="zh-CN" sz="2400" dirty="0">
                <a:solidFill>
                  <a:schemeClr val="tx1"/>
                </a:solidFill>
              </a:rPr>
              <a:t>How did Josh feel when he saw the white monster rushing towards him</a:t>
            </a:r>
            <a:r>
              <a:rPr lang="en-US" altLang="zh-CN" sz="2400" dirty="0" smtClean="0">
                <a:solidFill>
                  <a:schemeClr val="tx1"/>
                </a:solidFill>
              </a:rPr>
              <a:t>?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5" name="竖卷形 4"/>
          <p:cNvSpPr/>
          <p:nvPr/>
        </p:nvSpPr>
        <p:spPr>
          <a:xfrm>
            <a:off x="4355976" y="1255986"/>
            <a:ext cx="4752528" cy="526935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i="1" dirty="0" smtClean="0">
                <a:solidFill>
                  <a:schemeClr val="tx1"/>
                </a:solidFill>
              </a:rPr>
              <a:t>2. An </a:t>
            </a:r>
            <a:r>
              <a:rPr lang="en-US" altLang="zh-CN" sz="2400" b="1" i="1" dirty="0">
                <a:solidFill>
                  <a:schemeClr val="tx1"/>
                </a:solidFill>
              </a:rPr>
              <a:t>Island </a:t>
            </a:r>
            <a:r>
              <a:rPr lang="en-US" altLang="zh-CN" sz="2400" b="1" i="1" dirty="0" smtClean="0">
                <a:solidFill>
                  <a:schemeClr val="tx1"/>
                </a:solidFill>
              </a:rPr>
              <a:t>Coughs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1) </a:t>
            </a:r>
            <a:r>
              <a:rPr lang="en-US" altLang="zh-CN" sz="2400" dirty="0">
                <a:solidFill>
                  <a:schemeClr val="tx1"/>
                </a:solidFill>
              </a:rPr>
              <a:t>What were the first signs that meant the volcano was going to erupt, according to </a:t>
            </a:r>
            <a:r>
              <a:rPr lang="en-US" altLang="zh-CN" sz="2400" dirty="0" smtClean="0">
                <a:solidFill>
                  <a:schemeClr val="tx1"/>
                </a:solidFill>
              </a:rPr>
              <a:t>page 6</a:t>
            </a:r>
            <a:r>
              <a:rPr lang="en-US" altLang="zh-CN" sz="2400" dirty="0">
                <a:solidFill>
                  <a:schemeClr val="tx1"/>
                </a:solidFill>
              </a:rPr>
              <a:t>?</a:t>
            </a:r>
            <a:endParaRPr lang="zh-CN" altLang="zh-CN" sz="2400" dirty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2) </a:t>
            </a:r>
            <a:r>
              <a:rPr lang="en-US" altLang="zh-CN" sz="2400" dirty="0">
                <a:solidFill>
                  <a:schemeClr val="tx1"/>
                </a:solidFill>
              </a:rPr>
              <a:t>What part of this description don’t you see in the photograph on </a:t>
            </a:r>
            <a:r>
              <a:rPr lang="en-US" altLang="zh-CN" sz="2400" dirty="0" smtClean="0">
                <a:solidFill>
                  <a:schemeClr val="tx1"/>
                </a:solidFill>
              </a:rPr>
              <a:t>pages </a:t>
            </a:r>
            <a:r>
              <a:rPr lang="en-US" altLang="zh-CN" sz="2400" dirty="0" smtClean="0">
                <a:solidFill>
                  <a:schemeClr val="tx1"/>
                </a:solidFill>
              </a:rPr>
              <a:t>8-9</a:t>
            </a:r>
            <a:r>
              <a:rPr lang="en-US" altLang="zh-CN" sz="2400" dirty="0" smtClean="0">
                <a:solidFill>
                  <a:schemeClr val="tx1"/>
                </a:solidFill>
              </a:rPr>
              <a:t>?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332656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Choose</a:t>
            </a:r>
            <a:r>
              <a:rPr lang="en-US" altLang="zh-CN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</a:t>
            </a:r>
            <a:r>
              <a:rPr lang="en-US" altLang="zh-CN" sz="2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underline the important words.</a:t>
            </a:r>
            <a:endParaRPr lang="zh-CN" altLang="en-US" sz="2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4" y="332656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Choose</a:t>
            </a:r>
            <a:r>
              <a:rPr lang="en-US" altLang="zh-CN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</a:t>
            </a:r>
            <a:r>
              <a:rPr lang="en-US" altLang="zh-CN" sz="2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underline the important words.</a:t>
            </a:r>
            <a:endParaRPr lang="zh-CN" altLang="en-US" sz="2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竖卷形 1"/>
          <p:cNvSpPr/>
          <p:nvPr/>
        </p:nvSpPr>
        <p:spPr>
          <a:xfrm>
            <a:off x="35496" y="1255986"/>
            <a:ext cx="4752528" cy="5269358"/>
          </a:xfrm>
          <a:prstGeom prst="vertic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>
                <a:solidFill>
                  <a:schemeClr val="bg1"/>
                </a:solidFill>
              </a:rPr>
              <a:t>3. A </a:t>
            </a:r>
            <a:r>
              <a:rPr lang="en-US" altLang="zh-CN" sz="2400" b="1" i="1" dirty="0">
                <a:solidFill>
                  <a:schemeClr val="bg1"/>
                </a:solidFill>
              </a:rPr>
              <a:t>Dangerous Criminal</a:t>
            </a:r>
            <a:endParaRPr lang="zh-CN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1) </a:t>
            </a:r>
            <a:r>
              <a:rPr lang="en-US" altLang="zh-CN" sz="2400" dirty="0">
                <a:solidFill>
                  <a:schemeClr val="bg1"/>
                </a:solidFill>
              </a:rPr>
              <a:t>When the storm comes closer to land, what does it look like?</a:t>
            </a:r>
            <a:endParaRPr lang="zh-CN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2) </a:t>
            </a:r>
            <a:r>
              <a:rPr lang="en-US" altLang="zh-CN" sz="2400" dirty="0">
                <a:solidFill>
                  <a:schemeClr val="bg1"/>
                </a:solidFill>
              </a:rPr>
              <a:t>When the eye of the storm has come, why does the author say the danger isn’t over?</a:t>
            </a:r>
            <a:endParaRPr lang="zh-CN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3) </a:t>
            </a:r>
            <a:r>
              <a:rPr lang="en-US" altLang="zh-CN" sz="2400" dirty="0">
                <a:solidFill>
                  <a:schemeClr val="bg1"/>
                </a:solidFill>
              </a:rPr>
              <a:t>Being a hurricane tracker, what does Matt do?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Do </a:t>
            </a:r>
            <a:r>
              <a:rPr lang="en-US" altLang="zh-CN" sz="2400" dirty="0">
                <a:solidFill>
                  <a:schemeClr val="bg1"/>
                </a:solidFill>
              </a:rPr>
              <a:t>you think his work is important and why?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竖卷形 4"/>
          <p:cNvSpPr/>
          <p:nvPr/>
        </p:nvSpPr>
        <p:spPr>
          <a:xfrm>
            <a:off x="4355976" y="1255986"/>
            <a:ext cx="4752528" cy="526935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i="1" dirty="0" smtClean="0">
                <a:solidFill>
                  <a:schemeClr val="tx1"/>
                </a:solidFill>
              </a:rPr>
              <a:t>4. The </a:t>
            </a:r>
            <a:r>
              <a:rPr lang="en-US" altLang="zh-CN" sz="2400" b="1" i="1" dirty="0">
                <a:solidFill>
                  <a:schemeClr val="tx1"/>
                </a:solidFill>
              </a:rPr>
              <a:t>Grip of the Sun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1) </a:t>
            </a:r>
            <a:r>
              <a:rPr lang="en-US" altLang="zh-CN" sz="2400" dirty="0">
                <a:solidFill>
                  <a:schemeClr val="tx1"/>
                </a:solidFill>
              </a:rPr>
              <a:t>How did the drought affect the land in the photo on </a:t>
            </a:r>
            <a:r>
              <a:rPr lang="en-US" altLang="zh-CN" sz="2400" dirty="0" smtClean="0">
                <a:solidFill>
                  <a:schemeClr val="tx1"/>
                </a:solidFill>
              </a:rPr>
              <a:t>page 14</a:t>
            </a:r>
            <a:r>
              <a:rPr lang="en-US" altLang="zh-CN" sz="2400" dirty="0">
                <a:solidFill>
                  <a:schemeClr val="tx1"/>
                </a:solidFill>
              </a:rPr>
              <a:t>? How did it affect the grass and the trees?</a:t>
            </a:r>
            <a:endParaRPr lang="zh-CN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2) </a:t>
            </a:r>
            <a:r>
              <a:rPr lang="en-US" altLang="zh-CN" sz="2400" dirty="0">
                <a:solidFill>
                  <a:schemeClr val="tx1"/>
                </a:solidFill>
              </a:rPr>
              <a:t>What do you think is meant by “It had just crept up on silent feet”</a:t>
            </a:r>
            <a:r>
              <a:rPr lang="zh-CN" altLang="zh-CN" sz="2400" dirty="0" smtClean="0">
                <a:solidFill>
                  <a:schemeClr val="tx1"/>
                </a:solidFill>
              </a:rPr>
              <a:t>？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3) How do you know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Monjii</a:t>
            </a:r>
            <a:r>
              <a:rPr lang="en-US" altLang="zh-CN" sz="2400" dirty="0" smtClean="0">
                <a:solidFill>
                  <a:schemeClr val="tx1"/>
                </a:solidFill>
              </a:rPr>
              <a:t> was very happy at last?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20688"/>
            <a:ext cx="6264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groups </a:t>
            </a:r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US" altLang="zh-CN" sz="28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discuss the answer you’ve got.</a:t>
            </a:r>
            <a:endParaRPr lang="zh-CN" altLang="en-US" sz="2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" y="1962150"/>
            <a:ext cx="4343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343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520" y="260648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This book uses words to illustrate natural happenings by describing sights, sounds, actions, and feelings. </a:t>
            </a:r>
            <a:endParaRPr lang="en-US" altLang="zh-CN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Please </a:t>
            </a:r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copy them into the proper categories </a:t>
            </a:r>
            <a:r>
              <a:rPr lang="en-US" altLang="zh-CN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 share with your group members.</a:t>
            </a:r>
            <a:endParaRPr lang="zh-CN" altLang="en-U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07417"/>
            <a:ext cx="6048672" cy="1856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653136"/>
            <a:ext cx="5904656" cy="18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7352"/>
            <a:ext cx="6192688" cy="19046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84984"/>
            <a:ext cx="5976664" cy="18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689</Words>
  <Application>Microsoft Office PowerPoint</Application>
  <PresentationFormat>全屏显示(4:3)</PresentationFormat>
  <Paragraphs>89</Paragraphs>
  <Slides>16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137</cp:revision>
  <dcterms:created xsi:type="dcterms:W3CDTF">2018-08-26T09:33:32Z</dcterms:created>
  <dcterms:modified xsi:type="dcterms:W3CDTF">2019-02-01T02:47:29Z</dcterms:modified>
</cp:coreProperties>
</file>