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368" r:id="rId2"/>
    <p:sldId id="403" r:id="rId3"/>
    <p:sldId id="404" r:id="rId4"/>
    <p:sldId id="405" r:id="rId5"/>
    <p:sldId id="421" r:id="rId6"/>
    <p:sldId id="420" r:id="rId7"/>
    <p:sldId id="410" r:id="rId8"/>
    <p:sldId id="411" r:id="rId9"/>
    <p:sldId id="408" r:id="rId10"/>
    <p:sldId id="409" r:id="rId11"/>
    <p:sldId id="406" r:id="rId12"/>
    <p:sldId id="407" r:id="rId13"/>
    <p:sldId id="412" r:id="rId14"/>
    <p:sldId id="413" r:id="rId15"/>
    <p:sldId id="414" r:id="rId16"/>
    <p:sldId id="415" r:id="rId17"/>
    <p:sldId id="416" r:id="rId18"/>
    <p:sldId id="417" r:id="rId19"/>
    <p:sldId id="41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33CC"/>
    <a:srgbClr val="EFFAEA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00" autoAdjust="0"/>
    <p:restoredTop sz="87200" autoAdjust="0"/>
  </p:normalViewPr>
  <p:slideViewPr>
    <p:cSldViewPr snapToGrid="0">
      <p:cViewPr varScale="1">
        <p:scale>
          <a:sx n="76" d="100"/>
          <a:sy n="76" d="100"/>
        </p:scale>
        <p:origin x="-528" y="-77"/>
      </p:cViewPr>
      <p:guideLst>
        <p:guide orient="horz" pos="21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27DA2-3FF9-40BF-89CA-21A3BE6F4DF6}" type="datetimeFigureOut">
              <a:rPr lang="zh-CN" altLang="en-US" smtClean="0"/>
              <a:pPr/>
              <a:t>2019/1/16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C0E23-B6EF-45DA-9035-0FB723E9ABE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0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C0E23-B6EF-45DA-9035-0FB723E9ABE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20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C0E23-B6EF-45DA-9035-0FB723E9ABE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490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C0E23-B6EF-45DA-9035-0FB723E9ABE6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0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C0E23-B6EF-45DA-9035-0FB723E9ABE6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61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C0E23-B6EF-45DA-9035-0FB723E9ABE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23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/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/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/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/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1/16/2019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文本框 4"/>
          <p:cNvSpPr txBox="1">
            <a:spLocks noChangeArrowheads="1"/>
          </p:cNvSpPr>
          <p:nvPr/>
        </p:nvSpPr>
        <p:spPr bwMode="auto">
          <a:xfrm>
            <a:off x="1372108" y="905953"/>
            <a:ext cx="8881915" cy="1938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Hunting for Treasure</a:t>
            </a:r>
          </a:p>
          <a:p>
            <a:pPr algn="ctr"/>
            <a:r>
              <a:rPr lang="zh-CN" altLang="en-US" sz="6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寻找宝藏</a:t>
            </a:r>
            <a:endParaRPr lang="en-US" altLang="zh-CN" sz="6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副标题 5"/>
          <p:cNvSpPr txBox="1"/>
          <p:nvPr/>
        </p:nvSpPr>
        <p:spPr>
          <a:xfrm>
            <a:off x="6454610" y="5357016"/>
            <a:ext cx="5653971" cy="70908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panose="05040102010807070707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>
              <a:defRPr/>
            </a:pPr>
            <a:r>
              <a:rPr lang="zh-CN" altLang="en-US" sz="3600" dirty="0">
                <a:solidFill>
                  <a:srgbClr val="FFFF00"/>
                </a:solidFill>
                <a:latin typeface="Arial Black" panose="020B0A04020102020204" pitchFamily="34" charset="0"/>
                <a:ea typeface="+mn-ea"/>
                <a:cs typeface="+mn-cs"/>
              </a:rPr>
              <a:t>选自</a:t>
            </a:r>
            <a:r>
              <a:rPr lang="en-US" altLang="zh-CN" sz="3600" dirty="0">
                <a:solidFill>
                  <a:srgbClr val="FFFF00"/>
                </a:solidFill>
                <a:latin typeface="Arial Black" panose="020B0A04020102020204" pitchFamily="34" charset="0"/>
                <a:ea typeface="+mn-ea"/>
                <a:cs typeface="+mn-cs"/>
              </a:rPr>
              <a:t>《</a:t>
            </a:r>
            <a:r>
              <a:rPr lang="zh-CN" altLang="en-US" sz="3600" dirty="0">
                <a:solidFill>
                  <a:srgbClr val="FFFF00"/>
                </a:solidFill>
                <a:latin typeface="Arial Black" panose="020B0A04020102020204" pitchFamily="34" charset="0"/>
                <a:ea typeface="+mn-ea"/>
                <a:cs typeface="+mn-cs"/>
              </a:rPr>
              <a:t>多维阅读第</a:t>
            </a:r>
            <a:r>
              <a:rPr lang="en-US" altLang="zh-CN" sz="3600" dirty="0">
                <a:solidFill>
                  <a:srgbClr val="FFFF00"/>
                </a:solidFill>
                <a:latin typeface="Arial Black" panose="020B0A04020102020204" pitchFamily="34" charset="0"/>
                <a:ea typeface="+mn-ea"/>
                <a:cs typeface="+mn-cs"/>
              </a:rPr>
              <a:t>11</a:t>
            </a:r>
            <a:r>
              <a:rPr lang="zh-CN" altLang="en-US" sz="3600" dirty="0">
                <a:solidFill>
                  <a:srgbClr val="FFFF00"/>
                </a:solidFill>
                <a:latin typeface="Arial Black" panose="020B0A04020102020204" pitchFamily="34" charset="0"/>
                <a:ea typeface="+mn-ea"/>
                <a:cs typeface="+mn-cs"/>
              </a:rPr>
              <a:t>级</a:t>
            </a:r>
            <a:r>
              <a:rPr lang="en-US" altLang="zh-CN" sz="3600" dirty="0">
                <a:solidFill>
                  <a:srgbClr val="FFFF00"/>
                </a:solidFill>
                <a:latin typeface="Arial Black" panose="020B0A04020102020204" pitchFamily="34" charset="0"/>
                <a:ea typeface="+mn-ea"/>
                <a:cs typeface="+mn-cs"/>
              </a:rPr>
              <a:t>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2107" y="494961"/>
            <a:ext cx="9404723" cy="140053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Answer these questions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5321" y="1870037"/>
            <a:ext cx="4595320" cy="4195481"/>
          </a:xfrm>
        </p:spPr>
        <p:txBody>
          <a:bodyPr/>
          <a:lstStyle/>
          <a:p>
            <a:pPr>
              <a:buNone/>
            </a:pPr>
            <a:r>
              <a:rPr lang="en-US" altLang="zh-CN" sz="2800" b="1" dirty="0" smtClean="0">
                <a:latin typeface="Comic Sans MS" pitchFamily="66" charset="0"/>
              </a:rPr>
              <a:t>Group </a:t>
            </a:r>
            <a:r>
              <a:rPr lang="en-US" sz="2800" b="1" dirty="0" smtClean="0">
                <a:latin typeface="Comic Sans MS" pitchFamily="66" charset="0"/>
              </a:rPr>
              <a:t>D</a:t>
            </a:r>
            <a:r>
              <a:rPr lang="zh-CN" altLang="en-US" sz="2800" b="1" dirty="0" smtClean="0">
                <a:latin typeface="Comic Sans MS" pitchFamily="66" charset="0"/>
              </a:rPr>
              <a:t>（</a:t>
            </a:r>
            <a:r>
              <a:rPr lang="en-US" sz="2800" b="1" dirty="0" smtClean="0">
                <a:latin typeface="Comic Sans MS" pitchFamily="66" charset="0"/>
              </a:rPr>
              <a:t>PP8-9</a:t>
            </a:r>
            <a:r>
              <a:rPr lang="zh-CN" altLang="en-US" sz="2800" b="1" dirty="0" smtClean="0">
                <a:latin typeface="Comic Sans MS" pitchFamily="66" charset="0"/>
              </a:rPr>
              <a:t>）</a:t>
            </a:r>
          </a:p>
          <a:p>
            <a:r>
              <a:rPr lang="en-US" sz="2800" b="1" dirty="0" smtClean="0">
                <a:latin typeface="Comic Sans MS" pitchFamily="66" charset="0"/>
              </a:rPr>
              <a:t>Look at the photo on the page. What do you think the robot submarine is doing?</a:t>
            </a:r>
            <a:endParaRPr lang="zh-CN" altLang="en-US" sz="2800" b="1" dirty="0" smtClean="0">
              <a:latin typeface="Comic Sans MS" pitchFamily="66" charset="0"/>
            </a:endParaRPr>
          </a:p>
          <a:p>
            <a:endParaRPr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685">
            <a:off x="8263117" y="1644001"/>
            <a:ext cx="3473215" cy="475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314">
            <a:off x="5287163" y="1312313"/>
            <a:ext cx="3861054" cy="529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6978" y="443093"/>
            <a:ext cx="9404723" cy="140053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Answer these questions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2481" y="2043293"/>
            <a:ext cx="4635574" cy="298109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800" b="1" dirty="0" smtClean="0">
                <a:latin typeface="Comic Sans MS" pitchFamily="66" charset="0"/>
              </a:rPr>
              <a:t>Group </a:t>
            </a:r>
            <a:r>
              <a:rPr lang="en-US" sz="2800" b="1" dirty="0" smtClean="0">
                <a:latin typeface="Comic Sans MS" pitchFamily="66" charset="0"/>
              </a:rPr>
              <a:t>E</a:t>
            </a:r>
            <a:r>
              <a:rPr lang="zh-CN" altLang="en-US" sz="2800" b="1" dirty="0" smtClean="0">
                <a:latin typeface="Comic Sans MS" pitchFamily="66" charset="0"/>
              </a:rPr>
              <a:t>（</a:t>
            </a:r>
            <a:r>
              <a:rPr lang="en-US" sz="2800" b="1" dirty="0" smtClean="0">
                <a:latin typeface="Comic Sans MS" pitchFamily="66" charset="0"/>
              </a:rPr>
              <a:t>PP10-11</a:t>
            </a:r>
            <a:r>
              <a:rPr lang="zh-CN" altLang="en-US" sz="2800" b="1" dirty="0" smtClean="0">
                <a:latin typeface="Comic Sans MS" pitchFamily="66" charset="0"/>
              </a:rPr>
              <a:t>）</a:t>
            </a:r>
          </a:p>
          <a:p>
            <a:r>
              <a:rPr lang="en-US" sz="2800" b="1" dirty="0" smtClean="0">
                <a:latin typeface="Comic Sans MS" pitchFamily="66" charset="0"/>
              </a:rPr>
              <a:t>What is the same about the tools used on land and the tools used under the sea?</a:t>
            </a:r>
            <a:endParaRPr lang="zh-CN" alt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6374">
            <a:off x="5771139" y="1274127"/>
            <a:ext cx="3787777" cy="508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121">
            <a:off x="8387105" y="1532715"/>
            <a:ext cx="3600026" cy="50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Answer these questions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0433" y="1879663"/>
            <a:ext cx="3794077" cy="4195481"/>
          </a:xfrm>
        </p:spPr>
        <p:txBody>
          <a:bodyPr/>
          <a:lstStyle/>
          <a:p>
            <a:pPr>
              <a:buNone/>
            </a:pPr>
            <a:r>
              <a:rPr lang="en-US" altLang="zh-CN" sz="2800" b="1" dirty="0" smtClean="0">
                <a:latin typeface="Comic Sans MS" pitchFamily="66" charset="0"/>
              </a:rPr>
              <a:t>Group </a:t>
            </a:r>
            <a:r>
              <a:rPr lang="en-US" sz="2800" b="1" dirty="0" smtClean="0">
                <a:latin typeface="Comic Sans MS" pitchFamily="66" charset="0"/>
              </a:rPr>
              <a:t>F</a:t>
            </a:r>
            <a:r>
              <a:rPr lang="zh-CN" altLang="en-US" sz="2800" b="1" dirty="0" smtClean="0">
                <a:latin typeface="Comic Sans MS" pitchFamily="66" charset="0"/>
              </a:rPr>
              <a:t>（</a:t>
            </a:r>
            <a:r>
              <a:rPr lang="en-US" sz="2800" b="1" dirty="0" smtClean="0">
                <a:latin typeface="Comic Sans MS" pitchFamily="66" charset="0"/>
              </a:rPr>
              <a:t>PP12-13</a:t>
            </a:r>
            <a:r>
              <a:rPr lang="zh-CN" altLang="en-US" sz="2800" b="1" dirty="0" smtClean="0">
                <a:latin typeface="Comic Sans MS" pitchFamily="66" charset="0"/>
              </a:rPr>
              <a:t>）</a:t>
            </a:r>
          </a:p>
          <a:p>
            <a:r>
              <a:rPr lang="en-US" sz="2800" b="1" dirty="0" smtClean="0">
                <a:latin typeface="Comic Sans MS" pitchFamily="66" charset="0"/>
              </a:rPr>
              <a:t>Why </a:t>
            </a:r>
            <a:r>
              <a:rPr lang="en-US" sz="2800" b="1" dirty="0" smtClean="0">
                <a:latin typeface="Comic Sans MS" pitchFamily="66" charset="0"/>
              </a:rPr>
              <a:t>do you think </a:t>
            </a:r>
            <a:r>
              <a:rPr lang="en-US" sz="2800" b="1" dirty="0">
                <a:latin typeface="Comic Sans MS" pitchFamily="66" charset="0"/>
              </a:rPr>
              <a:t>machines </a:t>
            </a:r>
            <a:r>
              <a:rPr lang="en-US" sz="2800" b="1" dirty="0" smtClean="0">
                <a:latin typeface="Comic Sans MS" pitchFamily="66" charset="0"/>
              </a:rPr>
              <a:t>that send waves are used</a:t>
            </a:r>
            <a:r>
              <a:rPr lang="en-US" sz="2800" b="1" dirty="0" smtClean="0">
                <a:latin typeface="Comic Sans MS" pitchFamily="66" charset="0"/>
              </a:rPr>
              <a:t>? </a:t>
            </a:r>
            <a:endParaRPr lang="zh-CN" altLang="en-US" sz="2800" b="1" dirty="0" smtClean="0">
              <a:latin typeface="Comic Sans MS" pitchFamily="66" charset="0"/>
            </a:endParaRPr>
          </a:p>
          <a:p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178">
            <a:off x="5024136" y="1345484"/>
            <a:ext cx="3758732" cy="516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269">
            <a:off x="8091780" y="1271160"/>
            <a:ext cx="3697589" cy="513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Answer these questions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27926" y="1724879"/>
            <a:ext cx="4915351" cy="41954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800" b="1" dirty="0" smtClean="0">
                <a:latin typeface="Comic Sans MS" pitchFamily="66" charset="0"/>
              </a:rPr>
              <a:t>Group </a:t>
            </a:r>
            <a:r>
              <a:rPr lang="en-US" sz="2800" b="1" dirty="0" smtClean="0">
                <a:latin typeface="Comic Sans MS" pitchFamily="66" charset="0"/>
              </a:rPr>
              <a:t>G</a:t>
            </a:r>
            <a:r>
              <a:rPr lang="zh-CN" altLang="en-US" sz="2800" b="1" dirty="0" smtClean="0">
                <a:latin typeface="Comic Sans MS" pitchFamily="66" charset="0"/>
              </a:rPr>
              <a:t>（</a:t>
            </a:r>
            <a:r>
              <a:rPr lang="en-US" sz="2800" b="1" dirty="0" smtClean="0">
                <a:latin typeface="Comic Sans MS" pitchFamily="66" charset="0"/>
              </a:rPr>
              <a:t>PP14-15</a:t>
            </a:r>
            <a:r>
              <a:rPr lang="zh-CN" altLang="en-US" sz="2800" b="1" dirty="0" smtClean="0">
                <a:latin typeface="Comic Sans MS" pitchFamily="66" charset="0"/>
              </a:rPr>
              <a:t>）</a:t>
            </a:r>
          </a:p>
          <a:p>
            <a:r>
              <a:rPr lang="en-US" sz="2800" b="1" dirty="0" smtClean="0">
                <a:latin typeface="Comic Sans MS" pitchFamily="66" charset="0"/>
              </a:rPr>
              <a:t>How do you think </a:t>
            </a:r>
            <a:r>
              <a:rPr lang="en-US" sz="2800" b="1" dirty="0" smtClean="0">
                <a:latin typeface="Comic Sans MS" pitchFamily="66" charset="0"/>
              </a:rPr>
              <a:t>the information the tools give </a:t>
            </a:r>
            <a:r>
              <a:rPr lang="en-US" sz="2800" b="1" dirty="0" smtClean="0">
                <a:latin typeface="Comic Sans MS" pitchFamily="66" charset="0"/>
              </a:rPr>
              <a:t>help</a:t>
            </a:r>
            <a:r>
              <a:rPr lang="en-US" sz="2800" b="1" dirty="0" smtClean="0">
                <a:latin typeface="Comic Sans MS" pitchFamily="66" charset="0"/>
              </a:rPr>
              <a:t> </a:t>
            </a:r>
            <a:r>
              <a:rPr lang="en-US" sz="2800" b="1" dirty="0" smtClean="0">
                <a:latin typeface="Comic Sans MS" pitchFamily="66" charset="0"/>
              </a:rPr>
              <a:t>the treasure hunters? </a:t>
            </a:r>
          </a:p>
          <a:p>
            <a:endParaRPr lang="zh-CN" alt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883">
            <a:off x="5319439" y="1317290"/>
            <a:ext cx="3568878" cy="511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828">
            <a:off x="8141226" y="1349660"/>
            <a:ext cx="3615559" cy="504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2481" y="443093"/>
            <a:ext cx="9404723" cy="140053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Answer these questions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5047" y="1938423"/>
            <a:ext cx="4642395" cy="33357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800" b="1" dirty="0" smtClean="0">
                <a:latin typeface="Comic Sans MS" pitchFamily="66" charset="0"/>
              </a:rPr>
              <a:t>Group </a:t>
            </a:r>
            <a:r>
              <a:rPr lang="en-US" sz="2800" b="1" dirty="0" smtClean="0">
                <a:latin typeface="Comic Sans MS" pitchFamily="66" charset="0"/>
              </a:rPr>
              <a:t>H</a:t>
            </a:r>
            <a:r>
              <a:rPr lang="zh-CN" altLang="en-US" sz="2800" b="1" dirty="0" smtClean="0">
                <a:latin typeface="Comic Sans MS" pitchFamily="66" charset="0"/>
              </a:rPr>
              <a:t>（</a:t>
            </a:r>
            <a:r>
              <a:rPr lang="en-US" sz="2800" b="1" dirty="0" smtClean="0">
                <a:latin typeface="Comic Sans MS" pitchFamily="66" charset="0"/>
              </a:rPr>
              <a:t>PP16-17</a:t>
            </a:r>
            <a:r>
              <a:rPr lang="zh-CN" altLang="en-US" sz="2800" b="1" dirty="0" smtClean="0">
                <a:latin typeface="Comic Sans MS" pitchFamily="66" charset="0"/>
              </a:rPr>
              <a:t>）</a:t>
            </a:r>
          </a:p>
          <a:p>
            <a:r>
              <a:rPr lang="en-US" sz="2800" b="1" dirty="0" smtClean="0">
                <a:latin typeface="Comic Sans MS" pitchFamily="66" charset="0"/>
              </a:rPr>
              <a:t>Why do you think treasure hunters need to be careful?</a:t>
            </a:r>
            <a:endParaRPr lang="zh-CN" altLang="en-US" sz="2800" b="1" dirty="0">
              <a:latin typeface="Comic Sans MS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574">
            <a:off x="5170723" y="1072031"/>
            <a:ext cx="4039965" cy="535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647">
            <a:off x="8396047" y="1267757"/>
            <a:ext cx="3516888" cy="527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b="1" dirty="0" smtClean="0">
                <a:solidFill>
                  <a:srgbClr val="FFFF00"/>
                </a:solidFill>
              </a:rPr>
              <a:t>Please give a speech on </a:t>
            </a:r>
            <a:r>
              <a:rPr lang="en-US" sz="3200" b="1" i="1" dirty="0" smtClean="0">
                <a:solidFill>
                  <a:srgbClr val="FFFF00"/>
                </a:solidFill>
              </a:rPr>
              <a:t>Hunting for Treasure</a:t>
            </a:r>
            <a:r>
              <a:rPr lang="en-US" sz="3200" b="1" dirty="0" smtClean="0">
                <a:solidFill>
                  <a:srgbClr val="FFFF00"/>
                </a:solidFill>
              </a:rPr>
              <a:t>. 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endParaRPr lang="zh-CN" alt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34" y="1282889"/>
            <a:ext cx="9318366" cy="538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2841" y="2239931"/>
            <a:ext cx="11208481" cy="4254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Comic Sans MS" pitchFamily="66" charset="0"/>
              </a:rPr>
              <a:t>1. Do you think hunting for treasure can be very dangerous? </a:t>
            </a:r>
            <a:endParaRPr lang="en-US" sz="28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Comic Sans MS" pitchFamily="66" charset="0"/>
              </a:rPr>
              <a:t>2. </a:t>
            </a:r>
            <a:r>
              <a:rPr lang="en-US" sz="2800" dirty="0" smtClean="0">
                <a:latin typeface="Comic Sans MS" pitchFamily="66" charset="0"/>
              </a:rPr>
              <a:t>Do you think people should dig up treasure? Why? Why not?</a:t>
            </a:r>
            <a:endParaRPr lang="zh-CN" altLang="en-US" sz="28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Comic Sans MS" pitchFamily="66" charset="0"/>
              </a:rPr>
              <a:t>3. Do you agree that all treasure should be put into museums? Why do you think that?</a:t>
            </a:r>
            <a:endParaRPr lang="zh-CN" altLang="en-US" sz="2800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Comic Sans MS" pitchFamily="66" charset="0"/>
              </a:rPr>
              <a:t>4. What do you think we might learn from treasure?</a:t>
            </a:r>
            <a:endParaRPr lang="zh-CN" altLang="en-US" sz="2800" dirty="0">
              <a:latin typeface="Comic Sans MS" pitchFamily="66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687628" y="444450"/>
            <a:ext cx="4487380" cy="115212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/>
              <a:t>Discussion</a:t>
            </a:r>
          </a:p>
        </p:txBody>
      </p:sp>
      <p:pic>
        <p:nvPicPr>
          <p:cNvPr id="7" name="内容占位符 3" descr="6380-120211194G771.jpg"/>
          <p:cNvPicPr>
            <a:picLocks noChangeAspect="1"/>
          </p:cNvPicPr>
          <p:nvPr/>
        </p:nvPicPr>
        <p:blipFill>
          <a:blip r:embed="rId2" cstate="print"/>
          <a:srcRect l="12771" r="15634"/>
          <a:stretch>
            <a:fillRect/>
          </a:stretch>
        </p:blipFill>
        <p:spPr>
          <a:xfrm>
            <a:off x="9225886" y="243231"/>
            <a:ext cx="2736304" cy="1810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5796" y="2020053"/>
            <a:ext cx="9984991" cy="367810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Comic Sans MS" pitchFamily="66" charset="0"/>
              </a:rPr>
              <a:t>Text-to-Self  </a:t>
            </a:r>
            <a:r>
              <a:rPr lang="en-US" sz="3200" b="1" dirty="0" smtClean="0">
                <a:latin typeface="Comic Sans MS" pitchFamily="66" charset="0"/>
              </a:rPr>
              <a:t>between the book and your life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Comic Sans MS" pitchFamily="66" charset="0"/>
              </a:rPr>
              <a:t>Text-to-Text  </a:t>
            </a:r>
            <a:r>
              <a:rPr lang="en-US" sz="3200" b="1" dirty="0" smtClean="0">
                <a:latin typeface="Comic Sans MS" pitchFamily="66" charset="0"/>
              </a:rPr>
              <a:t>between the book and another book </a:t>
            </a:r>
            <a:endParaRPr lang="zh-CN" altLang="en-US" sz="3200" b="1" dirty="0" smtClean="0">
              <a:latin typeface="Comic Sans MS" pitchFamily="66" charset="0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Comic Sans MS" pitchFamily="66" charset="0"/>
              </a:rPr>
              <a:t>Text-to-Media</a:t>
            </a:r>
            <a:r>
              <a:rPr lang="en-US" sz="3200" b="1" dirty="0"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 between the book and something you have seen on TV or computer</a:t>
            </a:r>
          </a:p>
        </p:txBody>
      </p:sp>
      <p:sp>
        <p:nvSpPr>
          <p:cNvPr id="4" name="圆角矩形 3"/>
          <p:cNvSpPr/>
          <p:nvPr/>
        </p:nvSpPr>
        <p:spPr bwMode="auto">
          <a:xfrm>
            <a:off x="435317" y="389896"/>
            <a:ext cx="9590615" cy="1246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4000" b="1" dirty="0" smtClean="0"/>
              <a:t>What connections can you make?</a:t>
            </a:r>
            <a:endParaRPr lang="zh-CN" altLang="en-US" sz="4000" dirty="0"/>
          </a:p>
        </p:txBody>
      </p:sp>
      <p:pic>
        <p:nvPicPr>
          <p:cNvPr id="5" name="图片 4" descr="C:/Users/fcy/AppData/Roaming/JisuOffice/ETemp/3664_4724304/fImage6570642014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13" t="24493" r="10380" b="66805"/>
          <a:stretch/>
        </p:blipFill>
        <p:spPr>
          <a:xfrm>
            <a:off x="10647551" y="1847424"/>
            <a:ext cx="898705" cy="813113"/>
          </a:xfrm>
          <a:prstGeom prst="rect">
            <a:avLst/>
          </a:prstGeom>
          <a:noFill/>
          <a:ln w="0">
            <a:noFill/>
            <a:prstDash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图片 5" descr="C:/Users/fcy/AppData/Roaming/JisuOffice/ETemp/3664_4724304/fImage6570642014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64" t="40430" r="7029" b="50868"/>
          <a:stretch/>
        </p:blipFill>
        <p:spPr>
          <a:xfrm>
            <a:off x="10640663" y="2887021"/>
            <a:ext cx="898705" cy="813113"/>
          </a:xfrm>
          <a:prstGeom prst="rect">
            <a:avLst/>
          </a:prstGeom>
          <a:noFill/>
          <a:ln w="0">
            <a:noFill/>
            <a:prstDash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7" name="图片 6" descr="C:/Users/fcy/AppData/Roaming/JisuOffice/ETemp/3664_4724304/fImage65706420141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60" t="73516" r="6533" b="17782"/>
          <a:stretch/>
        </p:blipFill>
        <p:spPr>
          <a:xfrm>
            <a:off x="10658888" y="3960833"/>
            <a:ext cx="898705" cy="813113"/>
          </a:xfrm>
          <a:prstGeom prst="rect">
            <a:avLst/>
          </a:prstGeom>
          <a:noFill/>
          <a:ln w="0">
            <a:noFill/>
            <a:prstDash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/>
              <a:t>Homework</a:t>
            </a:r>
            <a:endParaRPr lang="zh-CN" altLang="en-US" b="1" dirty="0"/>
          </a:p>
        </p:txBody>
      </p:sp>
      <p:pic>
        <p:nvPicPr>
          <p:cNvPr id="5" name="图片 4" descr="thCAKKN7FV.jpg"/>
          <p:cNvPicPr>
            <a:picLocks noChangeAspect="1"/>
          </p:cNvPicPr>
          <p:nvPr/>
        </p:nvPicPr>
        <p:blipFill>
          <a:blip r:embed="rId2" cstate="print"/>
          <a:srcRect l="11754" t="8594" r="11390" b="41639"/>
          <a:stretch>
            <a:fillRect/>
          </a:stretch>
        </p:blipFill>
        <p:spPr>
          <a:xfrm>
            <a:off x="1599733" y="1405719"/>
            <a:ext cx="7687101" cy="51247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2019868" y="1842448"/>
            <a:ext cx="6862214" cy="385597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8346" y="3672828"/>
            <a:ext cx="2081604" cy="1813571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19126" y="2171464"/>
            <a:ext cx="4568912" cy="3192106"/>
          </a:xfrm>
        </p:spPr>
        <p:txBody>
          <a:bodyPr/>
          <a:lstStyle/>
          <a:p>
            <a:pPr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（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）与小组成员合作，制作一幅海报，介绍自己知道的寻宝知识，可以进行相关拓展。在全班进行展示。</a:t>
            </a:r>
          </a:p>
          <a:p>
            <a:pPr>
              <a:buNone/>
            </a:pPr>
            <a:r>
              <a:rPr lang="zh-CN" altLang="en-US" dirty="0" smtClean="0">
                <a:solidFill>
                  <a:schemeClr val="bg1"/>
                </a:solidFill>
              </a:rPr>
              <a:t>（</a:t>
            </a:r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zh-CN" altLang="en-US" dirty="0" smtClean="0">
                <a:solidFill>
                  <a:schemeClr val="bg1"/>
                </a:solidFill>
              </a:rPr>
              <a:t>）课后和小组成员一起利用网络或者图书馆查询资料。看看是否有其他方面的寻宝知识。在全班汇报调查结果。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bye-by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686" y="1192983"/>
            <a:ext cx="8175081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815" y="1165856"/>
            <a:ext cx="10490463" cy="2497539"/>
          </a:xfrm>
        </p:spPr>
        <p:txBody>
          <a:bodyPr/>
          <a:lstStyle/>
          <a:p>
            <a:r>
              <a:rPr lang="en-US" sz="4800" b="1" dirty="0" smtClean="0">
                <a:latin typeface="Comic Sans MS" pitchFamily="66" charset="0"/>
              </a:rPr>
              <a:t>Which one can be considered as an exciting job</a:t>
            </a:r>
            <a:r>
              <a:rPr lang="zh-CN" altLang="en-US" sz="4800" b="1" dirty="0" smtClean="0">
                <a:latin typeface="Comic Sans MS" pitchFamily="66" charset="0"/>
              </a:rPr>
              <a:t>？</a:t>
            </a:r>
            <a:endParaRPr lang="zh-CN" altLang="en-US" b="1" dirty="0">
              <a:latin typeface="Comic Sans MS" pitchFamily="66" charset="0"/>
            </a:endParaRPr>
          </a:p>
        </p:txBody>
      </p:sp>
      <p:pic>
        <p:nvPicPr>
          <p:cNvPr id="4" name="内容占位符 17" descr="xpic9708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824367" y="3061458"/>
            <a:ext cx="2525183" cy="2527300"/>
          </a:xfrm>
          <a:prstGeom prst="rect">
            <a:avLst/>
          </a:prstGeom>
        </p:spPr>
      </p:pic>
      <p:grpSp>
        <p:nvGrpSpPr>
          <p:cNvPr id="5" name="组合 40"/>
          <p:cNvGrpSpPr/>
          <p:nvPr/>
        </p:nvGrpSpPr>
        <p:grpSpPr bwMode="auto">
          <a:xfrm>
            <a:off x="2276611" y="3663395"/>
            <a:ext cx="4615508" cy="1427219"/>
            <a:chOff x="5292304" y="2564252"/>
            <a:chExt cx="2733304" cy="2224934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292304" y="2564252"/>
              <a:ext cx="2733304" cy="2224934"/>
            </a:xfrm>
            <a:prstGeom prst="roundRect">
              <a:avLst>
                <a:gd name="adj" fmla="val 25613"/>
              </a:avLst>
            </a:prstGeom>
            <a:gradFill>
              <a:gsLst>
                <a:gs pos="0">
                  <a:srgbClr val="FFC000"/>
                </a:gs>
                <a:gs pos="100000">
                  <a:schemeClr val="accent6"/>
                </a:gs>
              </a:gsLst>
              <a:lin ang="5400000" scaled="0"/>
            </a:gradFill>
            <a:ln w="34925">
              <a:solidFill>
                <a:srgbClr val="FFFFFF"/>
              </a:solidFill>
            </a:ln>
            <a:effectLst/>
            <a:scene3d>
              <a:camera prst="orthographicFront"/>
              <a:lightRig rig="threePt" dir="t">
                <a:rot lat="0" lon="0" rev="18000000"/>
              </a:lightRig>
            </a:scene3d>
            <a:sp3d extrusionH="101600" prstMaterial="metal">
              <a:bevelT w="139700" h="69850" prst="slope"/>
              <a:bevelB w="203200" h="184150"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fontAlgn="ctr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u"/>
                <a:tabLst>
                  <a:tab pos="135890" algn="l"/>
                </a:tabLst>
                <a:defRPr/>
              </a:pPr>
              <a:endParaRPr lang="zh-CN" altLang="en-US" dirty="0"/>
            </a:p>
          </p:txBody>
        </p:sp>
        <p:sp>
          <p:nvSpPr>
            <p:cNvPr id="7" name="Text Box 39"/>
            <p:cNvSpPr txBox="1">
              <a:spLocks noChangeArrowheads="1"/>
            </p:cNvSpPr>
            <p:nvPr/>
          </p:nvSpPr>
          <p:spPr bwMode="auto">
            <a:xfrm>
              <a:off x="5424209" y="3006040"/>
              <a:ext cx="2514815" cy="106516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dirty="0" smtClean="0">
                  <a:solidFill>
                    <a:schemeClr val="bg1"/>
                  </a:solidFill>
                  <a:ea typeface="黑体" panose="02010609060101010101" pitchFamily="49" charset="-122"/>
                </a:rPr>
                <a:t>policeman, pilot…</a:t>
              </a:r>
              <a:endParaRPr lang="zh-CN" altLang="en-US" sz="3200" b="1" dirty="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2880" y="1197869"/>
            <a:ext cx="6779479" cy="3605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Comic Sans MS" pitchFamily="66" charset="0"/>
              </a:rPr>
              <a:t>1.What’s this in the picture? </a:t>
            </a:r>
            <a:endParaRPr lang="zh-CN" altLang="en-US" sz="3600" b="1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Comic Sans MS" pitchFamily="66" charset="0"/>
              </a:rPr>
              <a:t>2. What kind of treasure do they want to hunt for?</a:t>
            </a:r>
            <a:endParaRPr lang="zh-CN" altLang="en-US" sz="3600" b="1" dirty="0" smtClean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Comic Sans MS" pitchFamily="66" charset="0"/>
              </a:rPr>
              <a:t>3. What do you know about hunting for treasure?</a:t>
            </a:r>
            <a:endParaRPr lang="zh-CN" altLang="en-US" sz="3600" b="1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6464" y="897317"/>
            <a:ext cx="4203032" cy="558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71624" y="1676507"/>
            <a:ext cx="10104891" cy="1135801"/>
          </a:xfrm>
        </p:spPr>
        <p:txBody>
          <a:bodyPr/>
          <a:lstStyle/>
          <a:p>
            <a:r>
              <a:rPr lang="en-US" altLang="zh-CN" sz="3600" dirty="0" smtClean="0">
                <a:latin typeface="Comic Sans MS" pitchFamily="66" charset="0"/>
              </a:rPr>
              <a:t>Read one part of the book. List the </a:t>
            </a:r>
            <a:r>
              <a:rPr lang="en-US" altLang="zh-CN" sz="3600" dirty="0" smtClean="0">
                <a:latin typeface="Comic Sans MS" pitchFamily="66" charset="0"/>
              </a:rPr>
              <a:t>important </a:t>
            </a:r>
            <a:r>
              <a:rPr lang="en-US" altLang="zh-CN" sz="3600" dirty="0" smtClean="0">
                <a:latin typeface="Comic Sans MS" pitchFamily="66" charset="0"/>
              </a:rPr>
              <a:t>facts and interesting facts about it</a:t>
            </a:r>
            <a:r>
              <a:rPr lang="en-US" altLang="zh-CN" sz="3600" dirty="0" smtClean="0">
                <a:latin typeface="Comic Sans MS" pitchFamily="66" charset="0"/>
              </a:rPr>
              <a:t>.</a:t>
            </a:r>
            <a:br>
              <a:rPr lang="en-US" altLang="zh-CN" sz="3600" dirty="0" smtClean="0">
                <a:latin typeface="Comic Sans MS" pitchFamily="66" charset="0"/>
              </a:rPr>
            </a:br>
            <a:endParaRPr lang="zh-CN" altLang="en-US" sz="3600" dirty="0">
              <a:latin typeface="Comic Sans MS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956"/>
            <a:ext cx="2416630" cy="20621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166801" y="547982"/>
            <a:ext cx="570701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000" b="1" cap="none" spc="0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Reading Circle</a:t>
            </a:r>
            <a:endParaRPr lang="zh-CN" altLang="en-US" sz="6000" b="1" cap="none" spc="0" dirty="0">
              <a:ln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801" y="3162666"/>
            <a:ext cx="4617148" cy="336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44334" y="497873"/>
            <a:ext cx="4382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Word Master</a:t>
            </a:r>
            <a:endParaRPr lang="zh-CN" altLang="en-U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4"/>
          <p:cNvSpPr>
            <a:spLocks/>
          </p:cNvSpPr>
          <p:nvPr/>
        </p:nvSpPr>
        <p:spPr>
          <a:xfrm>
            <a:off x="2201178" y="1945840"/>
            <a:ext cx="9110980" cy="707886"/>
          </a:xfrm>
          <a:prstGeom prst="rect">
            <a:avLst/>
          </a:prstGeom>
          <a:noFill/>
          <a:ln w="0" cap="flat" cmpd="sng">
            <a:solidFill>
              <a:srgbClr val="C2DAEF">
                <a:alpha val="100000"/>
              </a:srgbClr>
            </a:solidFill>
            <a:prstDash val="solid"/>
          </a:ln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1" cap="none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charset="0"/>
                <a:ea typeface="Calibri" charset="0"/>
              </a:rPr>
              <a:t>The words we would like to remember! </a:t>
            </a:r>
            <a:endParaRPr lang="ko-KR" altLang="en-US" sz="4000" b="1" cap="none" dirty="0" smtClean="0">
              <a:latin typeface="Calibri" charset="0"/>
              <a:ea typeface="Calibri" charset="0"/>
            </a:endParaRPr>
          </a:p>
        </p:txBody>
      </p:sp>
      <p:grpSp>
        <p:nvGrpSpPr>
          <p:cNvPr id="2" name="组合 10"/>
          <p:cNvGrpSpPr/>
          <p:nvPr/>
        </p:nvGrpSpPr>
        <p:grpSpPr>
          <a:xfrm>
            <a:off x="10184765" y="3796665"/>
            <a:ext cx="1406525" cy="2201545"/>
            <a:chOff x="10184765" y="3796665"/>
            <a:chExt cx="1406525" cy="220154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14" t="1301" r="6572" b="6254"/>
            <a:stretch/>
          </p:blipFill>
          <p:spPr>
            <a:xfrm>
              <a:off x="10184765" y="3796665"/>
              <a:ext cx="1406525" cy="2201545"/>
            </a:xfrm>
            <a:prstGeom prst="rect">
              <a:avLst/>
            </a:prstGeom>
          </p:spPr>
        </p:pic>
        <p:sp>
          <p:nvSpPr>
            <p:cNvPr id="6" name="圆角矩形 5"/>
            <p:cNvSpPr/>
            <p:nvPr/>
          </p:nvSpPr>
          <p:spPr>
            <a:xfrm>
              <a:off x="10472420" y="5025390"/>
              <a:ext cx="1118870" cy="40767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 smtClean="0">
                  <a:solidFill>
                    <a:schemeClr val="tx1"/>
                  </a:solidFill>
                </a:rPr>
                <a:t>word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" y="736476"/>
            <a:ext cx="4070985" cy="4070985"/>
          </a:xfrm>
          <a:prstGeom prst="rect">
            <a:avLst/>
          </a:prstGeom>
        </p:spPr>
      </p:pic>
      <p:sp>
        <p:nvSpPr>
          <p:cNvPr id="9" name="文本框 14"/>
          <p:cNvSpPr txBox="1">
            <a:spLocks/>
          </p:cNvSpPr>
          <p:nvPr/>
        </p:nvSpPr>
        <p:spPr>
          <a:xfrm>
            <a:off x="2201178" y="3106286"/>
            <a:ext cx="7105015" cy="2553335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n-US" altLang="ko-KR" sz="4000" b="0" cap="none" dirty="0" smtClean="0">
                <a:latin typeface="Calibri" charset="0"/>
                <a:ea typeface="Calibri" charset="0"/>
              </a:rPr>
              <a:t>The </a:t>
            </a:r>
            <a:r>
              <a:rPr lang="en-US" altLang="ko-KR" sz="4000" b="1" cap="none" dirty="0" smtClean="0">
                <a:solidFill>
                  <a:srgbClr val="FF0000"/>
                </a:solidFill>
                <a:latin typeface="Calibri" charset="0"/>
                <a:ea typeface="Calibri" charset="0"/>
              </a:rPr>
              <a:t>page</a:t>
            </a:r>
            <a:r>
              <a:rPr lang="en-US" altLang="ko-KR" sz="4000" b="0" cap="none" dirty="0" smtClean="0">
                <a:latin typeface="Calibri" charset="0"/>
                <a:ea typeface="Calibri" charset="0"/>
              </a:rPr>
              <a:t> of the word on.</a:t>
            </a:r>
            <a:endParaRPr lang="ko-KR" altLang="en-US" sz="4000" b="0" cap="none" dirty="0" smtClean="0">
              <a:latin typeface="Calibri" charset="0"/>
              <a:ea typeface="Calibri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n-US" altLang="ko-KR" sz="4000" b="0" cap="none" dirty="0" smtClean="0">
                <a:latin typeface="Calibri" charset="0"/>
                <a:ea typeface="Calibri" charset="0"/>
              </a:rPr>
              <a:t>The </a:t>
            </a:r>
            <a:r>
              <a:rPr lang="en-US" altLang="ko-KR" sz="4000" b="1" cap="none" dirty="0" smtClean="0">
                <a:solidFill>
                  <a:srgbClr val="FF0000"/>
                </a:solidFill>
                <a:latin typeface="Calibri" charset="0"/>
                <a:ea typeface="Calibri" charset="0"/>
              </a:rPr>
              <a:t>pronunciation</a:t>
            </a:r>
            <a:r>
              <a:rPr lang="en-US" altLang="ko-KR" sz="4000" b="0" cap="none" dirty="0" smtClean="0">
                <a:latin typeface="Calibri" charset="0"/>
                <a:ea typeface="Calibri" charset="0"/>
              </a:rPr>
              <a:t> of the word.</a:t>
            </a:r>
            <a:endParaRPr lang="ko-KR" altLang="en-US" sz="4000" b="0" cap="none" dirty="0" smtClean="0">
              <a:latin typeface="Calibri" charset="0"/>
              <a:ea typeface="Calibri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n-US" altLang="ko-KR" sz="4000" b="0" cap="none" dirty="0" smtClean="0">
                <a:latin typeface="Calibri" charset="0"/>
                <a:ea typeface="Calibri" charset="0"/>
              </a:rPr>
              <a:t>The </a:t>
            </a:r>
            <a:r>
              <a:rPr lang="en-US" altLang="ko-KR" sz="4000" b="1" cap="none" dirty="0" smtClean="0">
                <a:solidFill>
                  <a:srgbClr val="FF0000"/>
                </a:solidFill>
                <a:latin typeface="Calibri" charset="0"/>
                <a:ea typeface="Calibri" charset="0"/>
              </a:rPr>
              <a:t>meaning</a:t>
            </a:r>
            <a:r>
              <a:rPr lang="en-US" altLang="ko-KR" sz="4000" b="0" cap="none" dirty="0" smtClean="0">
                <a:latin typeface="Calibri" charset="0"/>
                <a:ea typeface="Calibri" charset="0"/>
              </a:rPr>
              <a:t> of the word.</a:t>
            </a:r>
            <a:endParaRPr lang="ko-KR" altLang="en-US" sz="4000" b="0" cap="none" dirty="0" smtClean="0">
              <a:latin typeface="Calibri" charset="0"/>
              <a:ea typeface="Calibri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Ø"/>
            </a:pPr>
            <a:r>
              <a:rPr lang="en-US" altLang="ko-KR" sz="4000" b="0" cap="none" dirty="0" smtClean="0">
                <a:latin typeface="Calibri" charset="0"/>
                <a:ea typeface="Calibri" charset="0"/>
              </a:rPr>
              <a:t>Show us an </a:t>
            </a:r>
            <a:r>
              <a:rPr lang="en-US" altLang="ko-KR" sz="4000" b="1" cap="none" dirty="0" smtClean="0">
                <a:solidFill>
                  <a:srgbClr val="FF0000"/>
                </a:solidFill>
                <a:latin typeface="Calibri" charset="0"/>
                <a:ea typeface="Calibri" charset="0"/>
              </a:rPr>
              <a:t>example</a:t>
            </a:r>
            <a:r>
              <a:rPr lang="en-US" altLang="ko-KR" sz="4000" b="0" cap="none" dirty="0" smtClean="0">
                <a:latin typeface="Calibri" charset="0"/>
                <a:ea typeface="Calibri" charset="0"/>
              </a:rPr>
              <a:t>.</a:t>
            </a:r>
            <a:endParaRPr lang="ko-KR" altLang="en-US" sz="2800" b="0" cap="none" dirty="0" smtClean="0">
              <a:latin typeface="Calibri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7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7108" y="1802588"/>
            <a:ext cx="12115851" cy="898410"/>
          </a:xfrm>
        </p:spPr>
        <p:txBody>
          <a:bodyPr/>
          <a:lstStyle/>
          <a:p>
            <a:r>
              <a:rPr lang="en-US" altLang="zh-CN" dirty="0" smtClean="0">
                <a:latin typeface="Comic Sans MS" pitchFamily="66" charset="0"/>
              </a:rPr>
              <a:t>    </a:t>
            </a:r>
            <a:r>
              <a:rPr lang="en-US" altLang="zh-CN" sz="3600" dirty="0" smtClean="0">
                <a:latin typeface="Comic Sans MS" pitchFamily="66" charset="0"/>
              </a:rPr>
              <a:t>Choose one word and share with  others.</a:t>
            </a:r>
            <a:endParaRPr lang="zh-CN" altLang="en-US" dirty="0">
              <a:latin typeface="Comic Sans MS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1" y="204717"/>
            <a:ext cx="2416630" cy="206219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6258" y="2794907"/>
            <a:ext cx="5565057" cy="385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4367726" y="696302"/>
            <a:ext cx="4382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Word Master</a:t>
            </a:r>
            <a:endParaRPr lang="zh-CN" altLang="en-US" sz="54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6229" y="423842"/>
            <a:ext cx="9404723" cy="140053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Answer these questions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3833" y="1750945"/>
            <a:ext cx="5379375" cy="419548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3000" b="1" dirty="0" smtClean="0">
                <a:latin typeface="Comic Sans MS" pitchFamily="66" charset="0"/>
              </a:rPr>
              <a:t>Group A</a:t>
            </a:r>
            <a:r>
              <a:rPr lang="zh-CN" altLang="en-US" sz="3000" b="1" dirty="0" smtClean="0">
                <a:latin typeface="Comic Sans MS" pitchFamily="66" charset="0"/>
              </a:rPr>
              <a:t>（</a:t>
            </a:r>
            <a:r>
              <a:rPr lang="en-US" sz="3000" b="1" dirty="0" smtClean="0">
                <a:latin typeface="Comic Sans MS" pitchFamily="66" charset="0"/>
              </a:rPr>
              <a:t>PP2-3</a:t>
            </a:r>
            <a:r>
              <a:rPr lang="zh-CN" altLang="en-US" sz="3000" b="1" dirty="0" smtClean="0">
                <a:latin typeface="Comic Sans MS" pitchFamily="66" charset="0"/>
              </a:rPr>
              <a:t>） </a:t>
            </a:r>
          </a:p>
          <a:p>
            <a:r>
              <a:rPr lang="en-US" sz="3000" b="1" dirty="0" smtClean="0">
                <a:latin typeface="Comic Sans MS" pitchFamily="66" charset="0"/>
              </a:rPr>
              <a:t>We know people want to hunt for valuable things, what other word could be used instead of </a:t>
            </a:r>
            <a:r>
              <a:rPr lang="en-US" sz="3000" b="1" dirty="0" smtClean="0">
                <a:solidFill>
                  <a:srgbClr val="FF0000"/>
                </a:solidFill>
                <a:latin typeface="Comic Sans MS" pitchFamily="66" charset="0"/>
              </a:rPr>
              <a:t>valuable</a:t>
            </a:r>
            <a:r>
              <a:rPr lang="en-US" sz="3000" b="1" dirty="0" smtClean="0">
                <a:latin typeface="Comic Sans MS" pitchFamily="66" charset="0"/>
              </a:rPr>
              <a:t>? </a:t>
            </a:r>
          </a:p>
          <a:p>
            <a:r>
              <a:rPr lang="en-US" sz="3000" b="1" dirty="0" smtClean="0">
                <a:latin typeface="Comic Sans MS" pitchFamily="66" charset="0"/>
              </a:rPr>
              <a:t>What do you know that is valuable?</a:t>
            </a:r>
          </a:p>
          <a:p>
            <a:r>
              <a:rPr lang="en-US" sz="3000" b="1" dirty="0" smtClean="0">
                <a:latin typeface="Comic Sans MS" pitchFamily="66" charset="0"/>
              </a:rPr>
              <a:t>What do you do with valuable things?</a:t>
            </a:r>
            <a:endParaRPr lang="zh-CN" altLang="en-US" sz="3000" b="1" dirty="0" smtClean="0">
              <a:latin typeface="Comic Sans MS" pitchFamily="66" charset="0"/>
            </a:endParaRPr>
          </a:p>
          <a:p>
            <a:endParaRPr lang="zh-CN" altLang="en-US" dirty="0"/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04929">
            <a:off x="5850189" y="1363646"/>
            <a:ext cx="3724853" cy="513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8501">
            <a:off x="8392725" y="1631982"/>
            <a:ext cx="3355559" cy="479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501">
            <a:off x="6175877" y="1013429"/>
            <a:ext cx="3658685" cy="521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6229" y="462344"/>
            <a:ext cx="9404723" cy="140053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Answer these questions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2110" y="1769476"/>
            <a:ext cx="5488557" cy="419548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800" b="1" dirty="0" smtClean="0">
                <a:latin typeface="Comic Sans MS" pitchFamily="66" charset="0"/>
              </a:rPr>
              <a:t>Group </a:t>
            </a:r>
            <a:r>
              <a:rPr lang="en-US" sz="2800" b="1" dirty="0" smtClean="0">
                <a:latin typeface="Comic Sans MS" pitchFamily="66" charset="0"/>
              </a:rPr>
              <a:t>B</a:t>
            </a:r>
            <a:r>
              <a:rPr lang="zh-CN" altLang="en-US" sz="2800" b="1" dirty="0" smtClean="0">
                <a:latin typeface="Comic Sans MS" pitchFamily="66" charset="0"/>
              </a:rPr>
              <a:t>（</a:t>
            </a:r>
            <a:r>
              <a:rPr lang="en-US" altLang="zh-CN" sz="2800" b="1" dirty="0" smtClean="0">
                <a:latin typeface="Comic Sans MS" pitchFamily="66" charset="0"/>
              </a:rPr>
              <a:t>P</a:t>
            </a:r>
            <a:r>
              <a:rPr lang="en-US" sz="2800" b="1" dirty="0" smtClean="0">
                <a:latin typeface="Comic Sans MS" pitchFamily="66" charset="0"/>
              </a:rPr>
              <a:t>P4-5</a:t>
            </a:r>
            <a:r>
              <a:rPr lang="zh-CN" altLang="en-US" sz="2800" b="1" dirty="0" smtClean="0">
                <a:latin typeface="Comic Sans MS" pitchFamily="66" charset="0"/>
              </a:rPr>
              <a:t>）</a:t>
            </a:r>
          </a:p>
          <a:p>
            <a:r>
              <a:rPr lang="en-US" sz="2800" b="1" dirty="0" smtClean="0">
                <a:latin typeface="Comic Sans MS" pitchFamily="66" charset="0"/>
              </a:rPr>
              <a:t>What do you know about the job of a detective? </a:t>
            </a:r>
          </a:p>
          <a:p>
            <a:r>
              <a:rPr lang="en-US" sz="2800" b="1" dirty="0" smtClean="0">
                <a:latin typeface="Comic Sans MS" pitchFamily="66" charset="0"/>
              </a:rPr>
              <a:t>How is a treasure hunter’s job the same as and different to a detective’s? </a:t>
            </a:r>
            <a:endParaRPr lang="zh-CN" altLang="en-US" sz="2800" b="1" dirty="0" smtClean="0">
              <a:latin typeface="Comic Sans MS" pitchFamily="66" charset="0"/>
            </a:endParaRPr>
          </a:p>
          <a:p>
            <a:endParaRPr lang="zh-CN" alt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84403">
            <a:off x="8440684" y="1256581"/>
            <a:ext cx="3389833" cy="497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385">
            <a:off x="8463138" y="1378450"/>
            <a:ext cx="3362440" cy="514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389" y="463206"/>
            <a:ext cx="9404723" cy="1400530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Answer these questions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737" y="2110669"/>
            <a:ext cx="5065476" cy="250149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800" b="1" dirty="0" smtClean="0">
                <a:latin typeface="Comic Sans MS" pitchFamily="66" charset="0"/>
              </a:rPr>
              <a:t>Group </a:t>
            </a:r>
            <a:r>
              <a:rPr lang="en-US" sz="2800" b="1" dirty="0" smtClean="0">
                <a:latin typeface="Comic Sans MS" pitchFamily="66" charset="0"/>
              </a:rPr>
              <a:t>C</a:t>
            </a:r>
            <a:r>
              <a:rPr lang="zh-CN" altLang="en-US" sz="2800" b="1" dirty="0" smtClean="0">
                <a:latin typeface="Comic Sans MS" pitchFamily="66" charset="0"/>
              </a:rPr>
              <a:t>（</a:t>
            </a:r>
            <a:r>
              <a:rPr lang="en-US" sz="2800" b="1" dirty="0" smtClean="0">
                <a:latin typeface="Comic Sans MS" pitchFamily="66" charset="0"/>
              </a:rPr>
              <a:t>PP6-P7</a:t>
            </a:r>
            <a:r>
              <a:rPr lang="zh-CN" altLang="en-US" sz="2800" b="1" dirty="0" smtClean="0">
                <a:latin typeface="Comic Sans MS" pitchFamily="66" charset="0"/>
              </a:rPr>
              <a:t>）</a:t>
            </a:r>
          </a:p>
          <a:p>
            <a:r>
              <a:rPr lang="en-US" sz="2800" b="1" dirty="0" smtClean="0">
                <a:latin typeface="Comic Sans MS" pitchFamily="66" charset="0"/>
              </a:rPr>
              <a:t>What do magnets do? </a:t>
            </a:r>
          </a:p>
          <a:p>
            <a:r>
              <a:rPr lang="en-US" sz="2800" b="1" dirty="0" smtClean="0">
                <a:latin typeface="Comic Sans MS" pitchFamily="66" charset="0"/>
              </a:rPr>
              <a:t>How do you think they might help?</a:t>
            </a:r>
            <a:endParaRPr lang="zh-CN" altLang="en-US" sz="2800" b="1" dirty="0" smtClean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637">
            <a:off x="5727158" y="1443668"/>
            <a:ext cx="3910848" cy="506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 w="63500" cmpd="sng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1816</TotalTime>
  <Words>505</Words>
  <Application>Microsoft Office PowerPoint</Application>
  <PresentationFormat>自定义</PresentationFormat>
  <Paragraphs>65</Paragraphs>
  <Slides>19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离子</vt:lpstr>
      <vt:lpstr>PowerPoint 演示文稿</vt:lpstr>
      <vt:lpstr>Which one can be considered as an exciting job？</vt:lpstr>
      <vt:lpstr>PowerPoint 演示文稿</vt:lpstr>
      <vt:lpstr>Read one part of the book. List the important facts and interesting facts about it. </vt:lpstr>
      <vt:lpstr>PowerPoint 演示文稿</vt:lpstr>
      <vt:lpstr>    Choose one word and share with  others.</vt:lpstr>
      <vt:lpstr>Answer these questions</vt:lpstr>
      <vt:lpstr>Answer these questions</vt:lpstr>
      <vt:lpstr>Answer these questions</vt:lpstr>
      <vt:lpstr>Answer these questions</vt:lpstr>
      <vt:lpstr>Answer these questions</vt:lpstr>
      <vt:lpstr>Answer these questions</vt:lpstr>
      <vt:lpstr>Answer these questions</vt:lpstr>
      <vt:lpstr>Answer these questions</vt:lpstr>
      <vt:lpstr>Please give a speech on Hunting for Treasure.  </vt:lpstr>
      <vt:lpstr>PowerPoint 演示文稿</vt:lpstr>
      <vt:lpstr>PowerPoint 演示文稿</vt:lpstr>
      <vt:lpstr>Homework</vt:lpstr>
      <vt:lpstr>PowerPoint 演示文稿</vt:lpstr>
    </vt:vector>
  </TitlesOfParts>
  <Company>海淀教师进修学校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指向学科育人的小学英语主题单元教学设计</dc:title>
  <dc:creator>user</dc:creator>
  <cp:lastModifiedBy>fltrp</cp:lastModifiedBy>
  <cp:revision>666</cp:revision>
  <dcterms:created xsi:type="dcterms:W3CDTF">2015-12-17T11:17:00Z</dcterms:created>
  <dcterms:modified xsi:type="dcterms:W3CDTF">2019-01-16T07:00:28Z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  <property fmtid="{D5CDD505-2E9C-101B-9397-08002B2CF9AE}" pid="3" name="KSORubyTemplateID">
    <vt:lpwstr>2</vt:lpwstr>
  </property>
</Properties>
</file>