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ppt/notesSlides/notesSlide2.xml" ContentType="application/vnd.openxmlformats-officedocument.presentationml.notesSlide+xml"/>
  <Override PartName="/ppt/media/image6.jpg" ContentType="image/jpeg"/>
  <Override PartName="/ppt/notesSlides/notesSlide3.xml" ContentType="application/vnd.openxmlformats-officedocument.presentationml.notesSlide+xml"/>
  <Override PartName="/ppt/media/image7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86" r:id="rId4"/>
    <p:sldId id="285" r:id="rId5"/>
    <p:sldId id="287" r:id="rId6"/>
    <p:sldId id="298" r:id="rId7"/>
    <p:sldId id="294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283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hlink"/>
        </a:solidFill>
        <a:latin typeface="Comic Sans MS" pitchFamily="66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hlink"/>
        </a:solidFill>
        <a:latin typeface="Comic Sans MS" pitchFamily="66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hlink"/>
        </a:solidFill>
        <a:latin typeface="Comic Sans MS" pitchFamily="66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hlink"/>
        </a:solidFill>
        <a:latin typeface="Comic Sans MS" pitchFamily="66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hlink"/>
        </a:solidFill>
        <a:latin typeface="Comic Sans MS" pitchFamily="66" charset="0"/>
        <a:ea typeface="宋体" charset="-122"/>
        <a:cs typeface="+mn-cs"/>
      </a:defRPr>
    </a:lvl5pPr>
    <a:lvl6pPr marL="2286000" algn="l" defTabSz="914400" rtl="0" eaLnBrk="1" latinLnBrk="0" hangingPunct="1">
      <a:defRPr sz="3200" kern="1200">
        <a:solidFill>
          <a:schemeClr val="hlink"/>
        </a:solidFill>
        <a:latin typeface="Comic Sans MS" pitchFamily="66" charset="0"/>
        <a:ea typeface="宋体" charset="-122"/>
        <a:cs typeface="+mn-cs"/>
      </a:defRPr>
    </a:lvl6pPr>
    <a:lvl7pPr marL="2743200" algn="l" defTabSz="914400" rtl="0" eaLnBrk="1" latinLnBrk="0" hangingPunct="1">
      <a:defRPr sz="3200" kern="1200">
        <a:solidFill>
          <a:schemeClr val="hlink"/>
        </a:solidFill>
        <a:latin typeface="Comic Sans MS" pitchFamily="66" charset="0"/>
        <a:ea typeface="宋体" charset="-122"/>
        <a:cs typeface="+mn-cs"/>
      </a:defRPr>
    </a:lvl7pPr>
    <a:lvl8pPr marL="3200400" algn="l" defTabSz="914400" rtl="0" eaLnBrk="1" latinLnBrk="0" hangingPunct="1">
      <a:defRPr sz="3200" kern="1200">
        <a:solidFill>
          <a:schemeClr val="hlink"/>
        </a:solidFill>
        <a:latin typeface="Comic Sans MS" pitchFamily="66" charset="0"/>
        <a:ea typeface="宋体" charset="-122"/>
        <a:cs typeface="+mn-cs"/>
      </a:defRPr>
    </a:lvl8pPr>
    <a:lvl9pPr marL="3657600" algn="l" defTabSz="914400" rtl="0" eaLnBrk="1" latinLnBrk="0" hangingPunct="1">
      <a:defRPr sz="3200" kern="1200">
        <a:solidFill>
          <a:schemeClr val="hlink"/>
        </a:solidFill>
        <a:latin typeface="Comic Sans MS" pitchFamily="66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FFCC"/>
    <a:srgbClr val="CCFFFF"/>
    <a:srgbClr val="990033"/>
    <a:srgbClr val="000099"/>
    <a:srgbClr val="FFCCCC"/>
    <a:srgbClr val="FF99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625" autoAdjust="0"/>
  </p:normalViewPr>
  <p:slideViewPr>
    <p:cSldViewPr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57AB50C-0E54-46DB-92D8-9C438CA7951D}" type="datetimeFigureOut">
              <a:rPr lang="zh-CN" altLang="en-US"/>
              <a:pPr>
                <a:defRPr/>
              </a:pPr>
              <a:t>2019/1/16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66B208-FD4E-4B9B-B18E-B70FFBF6F0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293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</a:rPr>
              <a:t>提问建议：</a:t>
            </a:r>
            <a:endParaRPr lang="en-US" altLang="zh-CN" sz="1200" b="0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</a:effectLst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1.Do you know these suits?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2.What other suits do you know?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3.Why do people wear them?</a:t>
            </a: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66B208-FD4E-4B9B-B18E-B70FFBF6F058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102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dirty="0"/>
              <a:t>提问建议：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Look at the photograph on the cover, what can you tell from the cover? Who is the man? Where is he?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Look at the title, what is the name of the suit for space walking? What do you know about a space suit? What do you want to know about the space suit?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dirty="0"/>
              <a:t>提问建议：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rgbClr val="000000"/>
                </a:solidFill>
              </a:rPr>
              <a:t>1. What information will you get from the book?</a:t>
            </a:r>
            <a:endParaRPr lang="zh-CN" altLang="zh-CN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r>
              <a:rPr lang="zh-CN" altLang="en-US" dirty="0"/>
              <a:t>提问建议：</a:t>
            </a:r>
            <a:endParaRPr lang="en-US" altLang="zh-CN" dirty="0"/>
          </a:p>
          <a:p>
            <a:r>
              <a:rPr lang="en-US" altLang="zh-CN" dirty="0"/>
              <a:t>1.</a:t>
            </a:r>
            <a:r>
              <a:rPr lang="en-US" altLang="zh-CN" sz="1200" dirty="0"/>
              <a:t>What is a space suit?</a:t>
            </a:r>
          </a:p>
          <a:p>
            <a:r>
              <a:rPr lang="en-US" altLang="zh-CN" sz="1200" dirty="0"/>
              <a:t>2.Why do people call it an EMU?</a:t>
            </a:r>
            <a:endParaRPr lang="zh-CN" altLang="en-US" sz="1200" dirty="0"/>
          </a:p>
          <a:p>
            <a:pPr marL="228600" indent="-22860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提问建议：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Why does an astronaut need a space suit?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How does a space suit help an astronaut?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66B208-FD4E-4B9B-B18E-B70FFBF6F058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341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阅读后：</a:t>
            </a:r>
            <a:endParaRPr lang="en-US" altLang="zh-C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 1 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跟读录音，朗读全文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学生听录音跟读全文。 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通过小组活动，分享朗读自己感兴趣的一页。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66B208-FD4E-4B9B-B18E-B70FFBF6F058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99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0D549-AF4D-4D80-9A6A-9DD11E46BD84}" type="datetimeFigureOut">
              <a:rPr lang="zh-CN" altLang="en-US"/>
              <a:pPr>
                <a:defRPr/>
              </a:pPr>
              <a:t>2019/1/16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3B6C1-B039-4E18-8864-73026FA546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D344-37CF-424D-99D5-2DAB4129174C}" type="datetimeFigureOut">
              <a:rPr lang="zh-CN" altLang="en-US"/>
              <a:pPr>
                <a:defRPr/>
              </a:pPr>
              <a:t>2019/1/16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B539-FEE5-422D-92EB-14F6BF5E7B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B0D40-471C-4139-BBE8-295B7BC0AA02}" type="datetimeFigureOut">
              <a:rPr lang="zh-CN" altLang="en-US"/>
              <a:pPr>
                <a:defRPr/>
              </a:pPr>
              <a:t>2019/1/16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BE0F4-C4A6-4C9C-B06E-9C570F63A7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50D93-ACF4-42E9-81F7-EA77D82B258E}" type="datetimeFigureOut">
              <a:rPr lang="zh-CN" altLang="en-US"/>
              <a:pPr>
                <a:defRPr/>
              </a:pPr>
              <a:t>2019/1/16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624D9-6FB1-4538-939A-0BC759CB7F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C5C95-C610-41A9-8B42-5FA238E0937E}" type="datetimeFigureOut">
              <a:rPr lang="zh-CN" altLang="en-US"/>
              <a:pPr>
                <a:defRPr/>
              </a:pPr>
              <a:t>2019/1/16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86247-C676-4525-A143-3F1204E760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0C814-2D84-4029-8EAC-8815E3BEA80F}" type="datetimeFigureOut">
              <a:rPr lang="zh-CN" altLang="en-US"/>
              <a:pPr>
                <a:defRPr/>
              </a:pPr>
              <a:t>2019/1/16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C0411-FFCE-400C-8021-9F39F45F95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560B-5396-4863-8ADC-AE2DFE8AB3EE}" type="datetimeFigureOut">
              <a:rPr lang="zh-CN" altLang="en-US"/>
              <a:pPr>
                <a:defRPr/>
              </a:pPr>
              <a:t>2019/1/16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D0B6F-AD12-4DC1-96E5-A05565EECE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B3552-3D78-41EB-9564-599C33E81DA7}" type="datetimeFigureOut">
              <a:rPr lang="zh-CN" altLang="en-US"/>
              <a:pPr>
                <a:defRPr/>
              </a:pPr>
              <a:t>2019/1/16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6F6F5-506F-4D1F-9E77-C245C5E52C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70D2-091B-4173-831F-0FF19323C284}" type="datetimeFigureOut">
              <a:rPr lang="zh-CN" altLang="en-US"/>
              <a:pPr>
                <a:defRPr/>
              </a:pPr>
              <a:t>2019/1/16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AE18D-1F3D-4C56-A5FD-D4A899D3DE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8E9A6-6F67-4EDD-8383-BE3613E80272}" type="datetimeFigureOut">
              <a:rPr lang="zh-CN" altLang="en-US"/>
              <a:pPr>
                <a:defRPr/>
              </a:pPr>
              <a:t>2019/1/16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9E9D6-01E9-444A-9FB2-8E8F35F23A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91B92-77FA-45E5-923B-54AD126B0E6F}" type="datetimeFigureOut">
              <a:rPr lang="zh-CN" altLang="en-US"/>
              <a:pPr>
                <a:defRPr/>
              </a:pPr>
              <a:t>2019/1/16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C94F0-CAC9-4B6D-9BC7-443FD830F6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162EC84-43A0-46DB-A014-0CB0268B91E3}" type="datetimeFigureOut">
              <a:rPr lang="zh-CN" altLang="en-US"/>
              <a:pPr>
                <a:defRPr/>
              </a:pPr>
              <a:t>2019/1/16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AC6BBAE-0F63-4BE3-9372-3BAFEF6639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1" descr="4"/>
          <p:cNvPicPr>
            <a:picLocks noChangeAspect="1" noChangeArrowheads="1"/>
          </p:cNvPicPr>
          <p:nvPr/>
        </p:nvPicPr>
        <p:blipFill>
          <a:blip r:embed="rId2"/>
          <a:srcRect b="4581"/>
          <a:stretch>
            <a:fillRect/>
          </a:stretch>
        </p:blipFill>
        <p:spPr bwMode="auto">
          <a:xfrm>
            <a:off x="0" y="0"/>
            <a:ext cx="91318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4446406" y="5445223"/>
            <a:ext cx="468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选自</a:t>
            </a:r>
            <a:r>
              <a:rPr lang="en-US" altLang="zh-CN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《</a:t>
            </a:r>
            <a:r>
              <a:rPr lang="zh-CN" altLang="en-US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多维</a:t>
            </a:r>
            <a:r>
              <a:rPr lang="zh-CN" altLang="en-US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阅读第</a:t>
            </a:r>
            <a:r>
              <a:rPr lang="en-US" altLang="zh-CN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10</a:t>
            </a:r>
            <a:r>
              <a:rPr lang="zh-CN" altLang="en-US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级</a:t>
            </a:r>
            <a:r>
              <a:rPr lang="en-US" altLang="zh-CN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》</a:t>
            </a:r>
            <a:endParaRPr lang="zh-CN" altLang="en-US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bg1"/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03648" y="692696"/>
            <a:ext cx="6534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A Suit for Space Walking</a:t>
            </a:r>
          </a:p>
          <a:p>
            <a:pPr algn="ctr"/>
            <a:r>
              <a:rPr lang="zh-CN" altLang="en-US" sz="6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航天服大揭秘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D0CD07E6-C5A2-4B15-BD88-4162A7B0D7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3093682" cy="5762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Listen and read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8820472" cy="61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D0CD07E6-C5A2-4B15-BD88-4162A7B0D715}"/>
              </a:ext>
            </a:extLst>
          </p:cNvPr>
          <p:cNvSpPr txBox="1">
            <a:spLocks/>
          </p:cNvSpPr>
          <p:nvPr/>
        </p:nvSpPr>
        <p:spPr bwMode="auto">
          <a:xfrm>
            <a:off x="-18241" y="0"/>
            <a:ext cx="3093682" cy="5762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Listen and read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5"/>
            <a:ext cx="8748464" cy="618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D0CD07E6-C5A2-4B15-BD88-4162A7B0D715}"/>
              </a:ext>
            </a:extLst>
          </p:cNvPr>
          <p:cNvSpPr txBox="1">
            <a:spLocks/>
          </p:cNvSpPr>
          <p:nvPr/>
        </p:nvSpPr>
        <p:spPr bwMode="auto">
          <a:xfrm>
            <a:off x="627" y="0"/>
            <a:ext cx="3093682" cy="5762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Listen and read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" y="836712"/>
            <a:ext cx="888836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D0CD07E6-C5A2-4B15-BD88-4162A7B0D715}"/>
              </a:ext>
            </a:extLst>
          </p:cNvPr>
          <p:cNvSpPr txBox="1">
            <a:spLocks/>
          </p:cNvSpPr>
          <p:nvPr/>
        </p:nvSpPr>
        <p:spPr bwMode="auto">
          <a:xfrm>
            <a:off x="-18241" y="-6500"/>
            <a:ext cx="3093682" cy="5762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Listen and read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" y="692696"/>
            <a:ext cx="8887614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D0CD07E6-C5A2-4B15-BD88-4162A7B0D715}"/>
              </a:ext>
            </a:extLst>
          </p:cNvPr>
          <p:cNvSpPr txBox="1">
            <a:spLocks/>
          </p:cNvSpPr>
          <p:nvPr/>
        </p:nvSpPr>
        <p:spPr bwMode="auto">
          <a:xfrm>
            <a:off x="-776" y="0"/>
            <a:ext cx="3093682" cy="5762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Listen and read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3"/>
            <a:ext cx="8820472" cy="610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1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89207" y="2276872"/>
            <a:ext cx="8424936" cy="14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Introduce one of 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suits 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that people wear in our life and explain how it helps people.</a:t>
            </a:r>
            <a:endParaRPr lang="zh-CN" altLang="zh-C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987824" y="620688"/>
            <a:ext cx="3456384" cy="99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493" y="0"/>
            <a:ext cx="2527615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Pre-reading</a:t>
            </a:r>
            <a:endParaRPr lang="zh-CN" altLang="en-US" sz="36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F3B0A10-0C73-41DE-923B-08A2A276E0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4" t="5314" r="17110" b="816"/>
          <a:stretch/>
        </p:blipFill>
        <p:spPr>
          <a:xfrm>
            <a:off x="5359072" y="2873702"/>
            <a:ext cx="1089683" cy="203548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FA7081C5-AC2B-4AB0-BC29-6B1EA8A12D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t="6993" r="10682" b="8941"/>
          <a:stretch/>
        </p:blipFill>
        <p:spPr>
          <a:xfrm>
            <a:off x="7249094" y="3045484"/>
            <a:ext cx="1495096" cy="170723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2A0998B1-8490-4556-AA9D-2FA53468CE01}"/>
              </a:ext>
            </a:extLst>
          </p:cNvPr>
          <p:cNvSpPr txBox="1"/>
          <p:nvPr/>
        </p:nvSpPr>
        <p:spPr>
          <a:xfrm>
            <a:off x="2699792" y="519866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fencing clothes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53E7C97C-FCBE-40D2-87A9-1136FA2B32E4}"/>
              </a:ext>
            </a:extLst>
          </p:cNvPr>
          <p:cNvSpPr txBox="1"/>
          <p:nvPr/>
        </p:nvSpPr>
        <p:spPr>
          <a:xfrm>
            <a:off x="5342354" y="4983221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fireman uniform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8467058E-DE63-4C92-BF87-30BE18F4AE71}"/>
              </a:ext>
            </a:extLst>
          </p:cNvPr>
          <p:cNvSpPr txBox="1"/>
          <p:nvPr/>
        </p:nvSpPr>
        <p:spPr>
          <a:xfrm>
            <a:off x="7260427" y="5198665"/>
            <a:ext cx="1672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racing suit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28EC1F1D-0842-4C0C-BA65-53F411170164}"/>
              </a:ext>
            </a:extLst>
          </p:cNvPr>
          <p:cNvSpPr txBox="1"/>
          <p:nvPr/>
        </p:nvSpPr>
        <p:spPr>
          <a:xfrm>
            <a:off x="201983" y="5198665"/>
            <a:ext cx="2368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swimming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suit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CCA664CA-927F-473F-90B7-834F26E26D7E}"/>
              </a:ext>
            </a:extLst>
          </p:cNvPr>
          <p:cNvSpPr txBox="1"/>
          <p:nvPr/>
        </p:nvSpPr>
        <p:spPr>
          <a:xfrm>
            <a:off x="2411760" y="2060848"/>
            <a:ext cx="465027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What other suits do you know?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F5DD38AA-6583-4243-B55B-B44C3DD79A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2" b="4695"/>
          <a:stretch/>
        </p:blipFill>
        <p:spPr>
          <a:xfrm>
            <a:off x="3023353" y="2850762"/>
            <a:ext cx="2017173" cy="20813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119C8E27-5DC4-4CE7-ABBF-0B922F5A206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13077" y="2919387"/>
            <a:ext cx="1804259" cy="19594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4425" y="774399"/>
            <a:ext cx="5112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Do you know these suits?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people wear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them?</a:t>
            </a:r>
          </a:p>
        </p:txBody>
      </p:sp>
    </p:spTree>
    <p:extLst>
      <p:ext uri="{BB962C8B-B14F-4D97-AF65-F5344CB8AC3E}">
        <p14:creationId xmlns:p14="http://schemas.microsoft.com/office/powerpoint/2010/main" val="317623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9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764704"/>
            <a:ext cx="4392488" cy="576064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0E5D30D-9262-4EAC-BEF2-AF667CBB636B}"/>
              </a:ext>
            </a:extLst>
          </p:cNvPr>
          <p:cNvSpPr/>
          <p:nvPr/>
        </p:nvSpPr>
        <p:spPr>
          <a:xfrm>
            <a:off x="-3583" y="0"/>
            <a:ext cx="3023264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While-reading</a:t>
            </a:r>
            <a:endParaRPr lang="zh-CN" altLang="en-US" sz="36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C1647E11-2107-4097-A7D5-3DE18AA2A9FD}"/>
              </a:ext>
            </a:extLst>
          </p:cNvPr>
          <p:cNvSpPr txBox="1"/>
          <p:nvPr/>
        </p:nvSpPr>
        <p:spPr>
          <a:xfrm>
            <a:off x="101145" y="1097390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1. What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do you know from the cover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2. What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information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can you get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from the title?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5"/>
          <p:cNvSpPr txBox="1">
            <a:spLocks noChangeArrowheads="1"/>
          </p:cNvSpPr>
          <p:nvPr/>
        </p:nvSpPr>
        <p:spPr bwMode="auto">
          <a:xfrm>
            <a:off x="900113" y="6537325"/>
            <a:ext cx="19431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600" b="1">
              <a:solidFill>
                <a:srgbClr val="FFFFCC"/>
              </a:solidFill>
            </a:endParaRPr>
          </a:p>
        </p:txBody>
      </p: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179388" y="6237288"/>
            <a:ext cx="431800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1547813" y="6381750"/>
            <a:ext cx="1727200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1800" b="1">
              <a:solidFill>
                <a:srgbClr val="FFFFCC"/>
              </a:solidFill>
            </a:endParaRPr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2268538" y="4221163"/>
            <a:ext cx="4895850" cy="1871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4D5BF82E-3155-49D1-B531-3B20A4D17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0078" cy="576263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en-US" altLang="zh-C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Read contents</a:t>
            </a:r>
            <a:endParaRPr lang="zh-CN" alt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60B6FA3-C856-403B-947F-208916787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36712"/>
            <a:ext cx="4104455" cy="5400576"/>
          </a:xfrm>
          <a:prstGeom prst="rect">
            <a:avLst/>
          </a:prstGeom>
        </p:spPr>
      </p:pic>
      <p:sp>
        <p:nvSpPr>
          <p:cNvPr id="15" name="TextBox 1">
            <a:extLst>
              <a:ext uri="{FF2B5EF4-FFF2-40B4-BE49-F238E27FC236}">
                <a16:creationId xmlns="" xmlns:a16="http://schemas.microsoft.com/office/drawing/2014/main" id="{15163100-DE6B-4C7C-89AA-04F214102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0" y="1052736"/>
            <a:ext cx="41765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1. What </a:t>
            </a:r>
            <a:r>
              <a:rPr lang="en-US" altLang="zh-CN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information will you get from the book</a:t>
            </a:r>
            <a:r>
              <a:rPr lang="en-US" altLang="zh-CN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 eaLnBrk="1" fontAlgn="base" hangingPunct="1">
              <a:spcBef>
                <a:spcPct val="0"/>
              </a:spcBef>
              <a:spcAft>
                <a:spcPct val="0"/>
              </a:spcAft>
              <a:buAutoNum type="arabicPeriod"/>
            </a:pPr>
            <a:endParaRPr lang="zh-CN" altLang="zh-CN" sz="28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2. What information have you known </a:t>
            </a:r>
            <a:r>
              <a:rPr lang="en-US" altLang="zh-CN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altLang="zh-CN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the contents? </a:t>
            </a:r>
            <a:endParaRPr lang="zh-CN" altLang="en-US" sz="28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4932FA7B-5E52-44BD-B093-5349F73B87F7}"/>
              </a:ext>
            </a:extLst>
          </p:cNvPr>
          <p:cNvSpPr txBox="1">
            <a:spLocks/>
          </p:cNvSpPr>
          <p:nvPr/>
        </p:nvSpPr>
        <p:spPr bwMode="auto">
          <a:xfrm>
            <a:off x="-5777" y="-17934"/>
            <a:ext cx="3600078" cy="5762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Read and find </a:t>
            </a:r>
            <a:endParaRPr lang="zh-CN" alt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B743F3B9-C6AF-4AAB-A709-07C892775AD6}"/>
              </a:ext>
            </a:extLst>
          </p:cNvPr>
          <p:cNvGrpSpPr/>
          <p:nvPr/>
        </p:nvGrpSpPr>
        <p:grpSpPr>
          <a:xfrm>
            <a:off x="2034106" y="1598012"/>
            <a:ext cx="5058174" cy="5143356"/>
            <a:chOff x="1691005" y="1598012"/>
            <a:chExt cx="5058174" cy="5143356"/>
          </a:xfrm>
        </p:grpSpPr>
        <p:cxnSp>
          <p:nvCxnSpPr>
            <p:cNvPr id="30" name="直接连接符 29">
              <a:extLst>
                <a:ext uri="{FF2B5EF4-FFF2-40B4-BE49-F238E27FC236}">
                  <a16:creationId xmlns="" xmlns:a16="http://schemas.microsoft.com/office/drawing/2014/main" id="{5ED98423-C408-4555-9FA0-9E048F151D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198620" y="3162969"/>
              <a:ext cx="350520" cy="0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063" name="图片 57">
              <a:extLst>
                <a:ext uri="{FF2B5EF4-FFF2-40B4-BE49-F238E27FC236}">
                  <a16:creationId xmlns="" xmlns:a16="http://schemas.microsoft.com/office/drawing/2014/main" id="{D19AE265-18B3-4BF5-83A6-7796626748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8" r="33952"/>
            <a:stretch>
              <a:fillRect/>
            </a:stretch>
          </p:blipFill>
          <p:spPr bwMode="auto">
            <a:xfrm>
              <a:off x="2917825" y="1598012"/>
              <a:ext cx="2251710" cy="5143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1" name="直接连接符 30">
              <a:extLst>
                <a:ext uri="{FF2B5EF4-FFF2-40B4-BE49-F238E27FC236}">
                  <a16:creationId xmlns="" xmlns:a16="http://schemas.microsoft.com/office/drawing/2014/main" id="{E0179B3F-7F3C-4332-856E-5C625C245F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732859" y="2121341"/>
              <a:ext cx="873760" cy="0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直接连接符 31">
              <a:extLst>
                <a:ext uri="{FF2B5EF4-FFF2-40B4-BE49-F238E27FC236}">
                  <a16:creationId xmlns="" xmlns:a16="http://schemas.microsoft.com/office/drawing/2014/main" id="{5472B8A9-9171-4E6E-8CDA-F56233B9701B}"/>
                </a:ext>
              </a:extLst>
            </p:cNvPr>
            <p:cNvCxnSpPr>
              <a:cxnSpLocks noChangeShapeType="1"/>
              <a:stCxn id="33" idx="1"/>
            </p:cNvCxnSpPr>
            <p:nvPr/>
          </p:nvCxnSpPr>
          <p:spPr bwMode="auto">
            <a:xfrm flipH="1">
              <a:off x="4725670" y="2147468"/>
              <a:ext cx="926450" cy="0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矩形: 圆角 32">
              <a:extLst>
                <a:ext uri="{FF2B5EF4-FFF2-40B4-BE49-F238E27FC236}">
                  <a16:creationId xmlns="" xmlns:a16="http://schemas.microsoft.com/office/drawing/2014/main" id="{C9EBC0F9-CA97-4F04-BEB5-33F4C5AE0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120" y="1884895"/>
              <a:ext cx="1007110" cy="525145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243F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4" name="矩形: 圆角 33">
              <a:extLst>
                <a:ext uri="{FF2B5EF4-FFF2-40B4-BE49-F238E27FC236}">
                  <a16:creationId xmlns="" xmlns:a16="http://schemas.microsoft.com/office/drawing/2014/main" id="{0DCF2E9D-C3DA-43C1-91B7-387BC3931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5907" y="1876381"/>
              <a:ext cx="1007110" cy="525145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243F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="" xmlns:a16="http://schemas.microsoft.com/office/drawing/2014/main" id="{5FEE54E9-CE4D-4755-A02C-46D109132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640" y="3971959"/>
              <a:ext cx="1007110" cy="525145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243F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="" xmlns:a16="http://schemas.microsoft.com/office/drawing/2014/main" id="{BDE19ED3-AA30-44A1-9CC8-AF685573B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1500" y="4398951"/>
              <a:ext cx="1007110" cy="525145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243F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="" xmlns:a16="http://schemas.microsoft.com/office/drawing/2014/main" id="{436FEBEA-5E20-48A8-8D29-98EA02421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005" y="4842544"/>
              <a:ext cx="1007110" cy="525145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243F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zh-CN" altLang="en-US"/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="" xmlns:a16="http://schemas.microsoft.com/office/drawing/2014/main" id="{6C9803CA-37BF-46C7-93A4-71B152D50C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720340" y="4976529"/>
              <a:ext cx="815340" cy="7620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直接连接符 38">
              <a:extLst>
                <a:ext uri="{FF2B5EF4-FFF2-40B4-BE49-F238E27FC236}">
                  <a16:creationId xmlns="" xmlns:a16="http://schemas.microsoft.com/office/drawing/2014/main" id="{8E182804-CB05-4FB6-AE14-C260D8DCF2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406900" y="4839369"/>
              <a:ext cx="1244600" cy="2831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矩形: 圆角 39">
              <a:extLst>
                <a:ext uri="{FF2B5EF4-FFF2-40B4-BE49-F238E27FC236}">
                  <a16:creationId xmlns="" xmlns:a16="http://schemas.microsoft.com/office/drawing/2014/main" id="{FF7158B4-4EEA-47F7-BAD8-0AAC22510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2069" y="5839630"/>
              <a:ext cx="1007110" cy="525145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243F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zh-CN" altLang="en-US"/>
            </a:p>
          </p:txBody>
        </p:sp>
        <p:cxnSp>
          <p:nvCxnSpPr>
            <p:cNvPr id="41" name="直接连接符 40">
              <a:extLst>
                <a:ext uri="{FF2B5EF4-FFF2-40B4-BE49-F238E27FC236}">
                  <a16:creationId xmlns="" xmlns:a16="http://schemas.microsoft.com/office/drawing/2014/main" id="{3FA16619-96CF-4462-BA96-E1D5ABB17F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660900" y="6212987"/>
              <a:ext cx="1066226" cy="7620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Line 37">
              <a:extLst>
                <a:ext uri="{FF2B5EF4-FFF2-40B4-BE49-F238E27FC236}">
                  <a16:creationId xmlns="" xmlns:a16="http://schemas.microsoft.com/office/drawing/2014/main" id="{C6CE7237-6278-4B4C-A18A-4FE85441BC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98620" y="3057445"/>
              <a:ext cx="1453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Line 37">
              <a:extLst>
                <a:ext uri="{FF2B5EF4-FFF2-40B4-BE49-F238E27FC236}">
                  <a16:creationId xmlns="" xmlns:a16="http://schemas.microsoft.com/office/drawing/2014/main" id="{8DC2408C-DEC6-4B75-98E9-48063228B5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98750" y="4405664"/>
              <a:ext cx="552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矩形: 圆角 43">
              <a:extLst>
                <a:ext uri="{FF2B5EF4-FFF2-40B4-BE49-F238E27FC236}">
                  <a16:creationId xmlns="" xmlns:a16="http://schemas.microsoft.com/office/drawing/2014/main" id="{89BE3755-D544-403D-AA16-16D787A506BB}"/>
                </a:ext>
              </a:extLst>
            </p:cNvPr>
            <p:cNvSpPr/>
            <p:nvPr/>
          </p:nvSpPr>
          <p:spPr>
            <a:xfrm>
              <a:off x="5702920" y="2921669"/>
              <a:ext cx="956310" cy="482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D7403A81-5E6D-41AD-A7A0-EA80974325DF}"/>
              </a:ext>
            </a:extLst>
          </p:cNvPr>
          <p:cNvSpPr txBox="1"/>
          <p:nvPr/>
        </p:nvSpPr>
        <p:spPr>
          <a:xfrm>
            <a:off x="160353" y="692696"/>
            <a:ext cx="4804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What is a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spacesuit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Why do people call it an EMU?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7DD25EC-C02F-4FFC-8D5B-6761DEB5E7F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r="16512"/>
          <a:stretch>
            <a:fillRect/>
          </a:stretch>
        </p:blipFill>
        <p:spPr bwMode="auto">
          <a:xfrm>
            <a:off x="3357808" y="1663112"/>
            <a:ext cx="2118356" cy="3531776"/>
          </a:xfrm>
          <a:prstGeom prst="rect">
            <a:avLst/>
          </a:prstGeom>
          <a:noFill/>
          <a:extLst/>
        </p:spPr>
      </p:pic>
      <p:sp>
        <p:nvSpPr>
          <p:cNvPr id="6" name="文本框 61">
            <a:extLst>
              <a:ext uri="{FF2B5EF4-FFF2-40B4-BE49-F238E27FC236}">
                <a16:creationId xmlns="" xmlns:a16="http://schemas.microsoft.com/office/drawing/2014/main" id="{DA6F0C99-22C0-4E7D-9867-4BEF44141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726485"/>
            <a:ext cx="3168352" cy="65811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2800" kern="100" dirty="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What is a </a:t>
            </a:r>
            <a:r>
              <a:rPr lang="en-US" sz="2800" kern="100" dirty="0" smtClean="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spacesuit</a:t>
            </a:r>
            <a:r>
              <a:rPr lang="en-US" sz="2800" kern="100" dirty="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?</a:t>
            </a:r>
            <a:endParaRPr lang="zh-CN" sz="2800" kern="100" dirty="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7" name="文本框 61">
            <a:extLst>
              <a:ext uri="{FF2B5EF4-FFF2-40B4-BE49-F238E27FC236}">
                <a16:creationId xmlns="" xmlns:a16="http://schemas.microsoft.com/office/drawing/2014/main" id="{DFD58BDB-5F71-4F9C-8CDB-29015C6C0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1861107"/>
            <a:ext cx="3312368" cy="102057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2800" kern="100" dirty="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How does a </a:t>
            </a:r>
            <a:r>
              <a:rPr lang="en-US" sz="2800" kern="100" dirty="0" smtClean="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spacesuit </a:t>
            </a:r>
            <a:r>
              <a:rPr lang="en-US" sz="2800" kern="100" dirty="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help an astronaut?</a:t>
            </a:r>
            <a:endParaRPr lang="zh-CN" sz="2800" kern="100" dirty="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8" name="文本框 61">
            <a:extLst>
              <a:ext uri="{FF2B5EF4-FFF2-40B4-BE49-F238E27FC236}">
                <a16:creationId xmlns="" xmlns:a16="http://schemas.microsoft.com/office/drawing/2014/main" id="{81CC6366-9FC7-48A2-9109-036EF3886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437112"/>
            <a:ext cx="3528392" cy="100467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2800" kern="100" dirty="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Why does </a:t>
            </a:r>
            <a:r>
              <a:rPr lang="en-US" sz="2800" kern="100" dirty="0" smtClean="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an astronaut </a:t>
            </a:r>
            <a:r>
              <a:rPr lang="en-US" sz="2800" kern="100" dirty="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need a </a:t>
            </a:r>
            <a:r>
              <a:rPr lang="en-US" sz="2800" kern="100" dirty="0" smtClean="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spacesuit? </a:t>
            </a:r>
            <a:endParaRPr lang="zh-CN" sz="2800" kern="100" dirty="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9" name="文本框 61">
            <a:extLst>
              <a:ext uri="{FF2B5EF4-FFF2-40B4-BE49-F238E27FC236}">
                <a16:creationId xmlns="" xmlns:a16="http://schemas.microsoft.com/office/drawing/2014/main" id="{63C5DCC1-7411-47FA-972C-A04371266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253" y="4132370"/>
            <a:ext cx="3446969" cy="1062518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2800" kern="100" dirty="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How </a:t>
            </a:r>
            <a:r>
              <a:rPr lang="en-US" altLang="zh-CN" sz="2800" kern="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could</a:t>
            </a:r>
            <a:r>
              <a:rPr lang="en-US" sz="2800" kern="100" dirty="0" smtClean="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spacesuits look </a:t>
            </a:r>
            <a:r>
              <a:rPr lang="en-US" sz="2800" kern="100" dirty="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in the future?</a:t>
            </a:r>
            <a:endParaRPr lang="zh-CN" sz="2800" kern="100" dirty="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47FEFC15-92C8-4755-9C51-0602D8EF4DAB}"/>
              </a:ext>
            </a:extLst>
          </p:cNvPr>
          <p:cNvSpPr txBox="1">
            <a:spLocks/>
          </p:cNvSpPr>
          <p:nvPr/>
        </p:nvSpPr>
        <p:spPr bwMode="auto">
          <a:xfrm>
            <a:off x="-10569" y="0"/>
            <a:ext cx="5486733" cy="5762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Read and find the 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answers</a:t>
            </a:r>
            <a:endParaRPr lang="zh-CN" alt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1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>
            <a:extLst>
              <a:ext uri="{FF2B5EF4-FFF2-40B4-BE49-F238E27FC236}">
                <a16:creationId xmlns="" xmlns:a16="http://schemas.microsoft.com/office/drawing/2014/main" id="{D0CD07E6-C5A2-4B15-BD88-4162A7B0D715}"/>
              </a:ext>
            </a:extLst>
          </p:cNvPr>
          <p:cNvSpPr txBox="1">
            <a:spLocks/>
          </p:cNvSpPr>
          <p:nvPr/>
        </p:nvSpPr>
        <p:spPr bwMode="auto">
          <a:xfrm>
            <a:off x="0" y="764704"/>
            <a:ext cx="3093682" cy="5762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Listen and read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64979173-366A-4A11-AE9C-70380FD78EB1}"/>
              </a:ext>
            </a:extLst>
          </p:cNvPr>
          <p:cNvSpPr/>
          <p:nvPr/>
        </p:nvSpPr>
        <p:spPr>
          <a:xfrm>
            <a:off x="0" y="0"/>
            <a:ext cx="2877903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After-reading</a:t>
            </a:r>
            <a:endParaRPr lang="zh-CN" alt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967"/>
            <a:ext cx="8316416" cy="5472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D0CD07E6-C5A2-4B15-BD88-4162A7B0D7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3093682" cy="5762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Listen and read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" y="836712"/>
            <a:ext cx="8884778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D0CD07E6-C5A2-4B15-BD88-4162A7B0D715}"/>
              </a:ext>
            </a:extLst>
          </p:cNvPr>
          <p:cNvSpPr txBox="1">
            <a:spLocks/>
          </p:cNvSpPr>
          <p:nvPr/>
        </p:nvSpPr>
        <p:spPr bwMode="auto">
          <a:xfrm>
            <a:off x="0" y="22659"/>
            <a:ext cx="3093682" cy="5762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Listen and read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5" y="764704"/>
            <a:ext cx="8712968" cy="58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4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343</Words>
  <Application>Microsoft Office PowerPoint</Application>
  <PresentationFormat>全屏显示(4:3)</PresentationFormat>
  <Paragraphs>61</Paragraphs>
  <Slides>15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PowerPoint 演示文稿</vt:lpstr>
      <vt:lpstr>PowerPoint 演示文稿</vt:lpstr>
      <vt:lpstr>PowerPoint 演示文稿</vt:lpstr>
      <vt:lpstr>Read 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tommy</dc:creator>
  <cp:lastModifiedBy>fltrp</cp:lastModifiedBy>
  <cp:revision>62</cp:revision>
  <dcterms:created xsi:type="dcterms:W3CDTF">2018-07-04T15:07:56Z</dcterms:created>
  <dcterms:modified xsi:type="dcterms:W3CDTF">2019-01-16T08:52:51Z</dcterms:modified>
</cp:coreProperties>
</file>