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8" r:id="rId3"/>
    <p:sldId id="259" r:id="rId4"/>
    <p:sldId id="275" r:id="rId5"/>
    <p:sldId id="261" r:id="rId6"/>
    <p:sldId id="276" r:id="rId7"/>
    <p:sldId id="269" r:id="rId8"/>
    <p:sldId id="270" r:id="rId9"/>
    <p:sldId id="271" r:id="rId10"/>
    <p:sldId id="277" r:id="rId11"/>
    <p:sldId id="267" r:id="rId12"/>
    <p:sldId id="278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 zhu" initials="zz" lastIdx="0" clrIdx="0">
    <p:extLst>
      <p:ext uri="{19B8F6BF-5375-455C-9EA6-DF929625EA0E}">
        <p15:presenceInfo xmlns="" xmlns:p15="http://schemas.microsoft.com/office/powerpoint/2012/main" userId="4818506197ffb35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  <a:srgbClr val="FF7979"/>
    <a:srgbClr val="FFCCCC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88" d="100"/>
          <a:sy n="88" d="100"/>
        </p:scale>
        <p:origin x="-466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C7CD76-57B1-48A5-9740-91875A27E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D67FEE9-8B92-4125-A2E3-A1DA08ECF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7B789E9-0909-4226-8A1B-940E3258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51B9-1F32-44BA-B6BD-5E36C59D2A8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A5E3AC-0DB1-4C5E-95F9-E2DE74A08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2EF8B6-58C5-4482-8281-B06F330B5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2A00-A60D-4AD3-B02E-D65AEAF21C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036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880C265-6DB7-4766-B540-4C574358D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792D59-8BF3-47B8-AD5F-CB4B4BF85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BFE73F6-BC48-4A18-B85A-BA0EA4761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51B9-1F32-44BA-B6BD-5E36C59D2A8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1FDB90C-0A57-4249-B2FF-406CB0A8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8E6D1B3-1C43-4B90-A79D-4F586428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2A00-A60D-4AD3-B02E-D65AEAF21C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89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FD06F08A-EC72-41E6-8FCB-AC088ACB6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BE584FE-2E06-4A91-B055-A1ACD5E9B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D8EDB4B-5A9D-4750-B264-9E7312EA0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51B9-1F32-44BA-B6BD-5E36C59D2A8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4B07BB5-16FB-4F3C-A063-210E6A392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4DF926-CBE8-4AA2-8AE3-242478EF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2A00-A60D-4AD3-B02E-D65AEAF21C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193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5BA662-6A63-4E4D-A9CC-7B8F51F7D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B50F0CC-AA97-4F6E-96E1-847905ECA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622EF2C-30B0-46E1-957A-28F43BDD1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51B9-1F32-44BA-B6BD-5E36C59D2A8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D53CD0-D872-422A-B482-3F127531A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342DCD2-DA9F-4D0B-87CA-25802F57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2A00-A60D-4AD3-B02E-D65AEAF21C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579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5507A-076C-4053-8A87-F976452F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0038C52-E7CC-46CE-94C7-79F6465AF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B085B89-E7E9-4EBC-94A9-53D01E2FD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51B9-1F32-44BA-B6BD-5E36C59D2A8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EF59C7-E5E4-4C44-A3F3-A50D004E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6D70E1F-88DC-4406-80B2-AB26A6291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2A00-A60D-4AD3-B02E-D65AEAF21C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656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9588F74-662F-4443-B359-D1544EBF8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0069D0F-19E1-4EB3-927F-8F973E15D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F3A36B0-31F2-4386-8E79-50B46A0CE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ECA3EB1-B931-44D2-AA7E-06EEAB133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51B9-1F32-44BA-B6BD-5E36C59D2A8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CF97809-7218-4BF0-9BA3-FF92A933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E0F015-2F73-4650-B8EE-D307C47F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2A00-A60D-4AD3-B02E-D65AEAF21C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6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26BBCB4-3182-455C-AFDA-7B324E3F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E9FD0BF-7239-4813-96E5-A699EF957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F4DA480-F7B1-4762-91AE-6DB63EDB5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3C5D347-EFEC-4697-BB6A-F3B9F5F05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43112A8-FDC4-4607-972A-EB732DBB8E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5691329-7C50-42B8-8FC3-BA5266DC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51B9-1F32-44BA-B6BD-5E36C59D2A8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48879EE-06C3-4052-82F9-3F360CDC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BF175076-0125-4B9D-A036-583BDF5F8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2A00-A60D-4AD3-B02E-D65AEAF21C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036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EDE00CF-D148-44F9-A803-BE1004FD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0E7C6DF-DFBA-4DE0-BDA0-18B4F48D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51B9-1F32-44BA-B6BD-5E36C59D2A8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C8A25579-96AD-4900-9BF3-25C6E30A8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474E0E7-D215-469F-9258-58CF903F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2A00-A60D-4AD3-B02E-D65AEAF21C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45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085AFE3-6137-4823-929B-7E1D155F5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51B9-1F32-44BA-B6BD-5E36C59D2A8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0E88FDE-13E2-4011-9F3B-16C3F5728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162EFA1-07FD-42BB-B044-69AEFE9BE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2A00-A60D-4AD3-B02E-D65AEAF21C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35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708F092-4721-424A-98EB-694A8F67E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8FC31EA-3314-4F82-9E47-B197F22AD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E9E0C32-0757-421C-85AD-B512B480D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83ED344-C23F-4828-B6FB-CABF472B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51B9-1F32-44BA-B6BD-5E36C59D2A8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F7189FC-EBE7-4D2D-902E-1C7B13DD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D3414BA-C7AA-4AC4-ABA2-FDE16879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2A00-A60D-4AD3-B02E-D65AEAF21C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61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8CC4B6D-0CF3-42E7-B3B3-7A01119E9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38AF24E-6AFD-45AD-9DEE-B9A8A4366D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4574EB5-F0D6-4FD9-9CA9-8E650CCE3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1A15D06-0642-45E8-BF61-0F8F81AC2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51B9-1F32-44BA-B6BD-5E36C59D2A8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C08F0A8-45C3-48CA-8591-4B87A530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4EFA9BB-254E-43B1-B625-AA2BB5B64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2A00-A60D-4AD3-B02E-D65AEAF21C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0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7610B57E-084B-4A4B-978C-8D90BA89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2BA5EC0-E6B3-4BA6-AD1F-F23364F58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CEF73D8-9860-45FF-8DA5-ED4B2A5B5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F51B9-1F32-44BA-B6BD-5E36C59D2A8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B611460-88F7-4B3C-A87A-E3DE3635B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CC6E8E7-1E16-4BE9-A5AE-5DDEAE53E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42A00-A60D-4AD3-B02E-D65AEAF21C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26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eet%20Hollywoods%20rattlesnake%20wrangler.mp4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slide" Target="slide8.xml"/><Relationship Id="rId4" Type="http://schemas.openxmlformats.org/officeDocument/2006/relationships/slide" Target="slide10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93BCC788-3509-4D5C-9881-B09BB4EBBA82}"/>
              </a:ext>
            </a:extLst>
          </p:cNvPr>
          <p:cNvSpPr txBox="1"/>
          <p:nvPr/>
        </p:nvSpPr>
        <p:spPr>
          <a:xfrm>
            <a:off x="6736359" y="4503851"/>
            <a:ext cx="494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8E0000"/>
                </a:solidFill>
                <a:latin typeface="宋体" pitchFamily="2" charset="-122"/>
                <a:ea typeface="宋体" pitchFamily="2" charset="-122"/>
              </a:rPr>
              <a:t>选自</a:t>
            </a:r>
            <a:r>
              <a:rPr lang="en-US" altLang="zh-CN" sz="3600" b="1" dirty="0" smtClean="0">
                <a:solidFill>
                  <a:srgbClr val="8E0000"/>
                </a:solidFill>
                <a:latin typeface="宋体" pitchFamily="2" charset="-122"/>
                <a:ea typeface="宋体" pitchFamily="2" charset="-122"/>
              </a:rPr>
              <a:t>《</a:t>
            </a:r>
            <a:r>
              <a:rPr lang="zh-CN" altLang="en-US" sz="3600" b="1" dirty="0" smtClean="0">
                <a:solidFill>
                  <a:srgbClr val="8E0000"/>
                </a:solidFill>
                <a:latin typeface="宋体" pitchFamily="2" charset="-122"/>
                <a:ea typeface="宋体" pitchFamily="2" charset="-122"/>
              </a:rPr>
              <a:t>多维阅读第</a:t>
            </a:r>
            <a:r>
              <a:rPr lang="en-US" altLang="zh-CN" sz="3600" b="1" dirty="0">
                <a:solidFill>
                  <a:srgbClr val="8E0000"/>
                </a:solidFill>
                <a:latin typeface="宋体" pitchFamily="2" charset="-122"/>
                <a:ea typeface="宋体" pitchFamily="2" charset="-122"/>
              </a:rPr>
              <a:t>9</a:t>
            </a:r>
            <a:r>
              <a:rPr lang="zh-CN" altLang="en-US" sz="3600" b="1" dirty="0" smtClean="0">
                <a:solidFill>
                  <a:srgbClr val="8E0000"/>
                </a:solidFill>
                <a:latin typeface="宋体" pitchFamily="2" charset="-122"/>
                <a:ea typeface="宋体" pitchFamily="2" charset="-122"/>
              </a:rPr>
              <a:t>级</a:t>
            </a:r>
            <a:r>
              <a:rPr lang="en-US" altLang="zh-CN" sz="3600" b="1" dirty="0" smtClean="0">
                <a:solidFill>
                  <a:srgbClr val="8E0000"/>
                </a:solidFill>
                <a:latin typeface="宋体" pitchFamily="2" charset="-122"/>
                <a:ea typeface="宋体" pitchFamily="2" charset="-122"/>
              </a:rPr>
              <a:t>》</a:t>
            </a:r>
            <a:endParaRPr lang="zh-CN" altLang="en-US" sz="3600" b="1" dirty="0">
              <a:solidFill>
                <a:srgbClr val="8E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641" y="771787"/>
            <a:ext cx="69544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smtClean="0">
                <a:ln w="18000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ritannic Bold" pitchFamily="34" charset="0"/>
              </a:rPr>
              <a:t>A Snake </a:t>
            </a:r>
            <a:r>
              <a:rPr lang="en-US" altLang="zh-CN" sz="6600" b="1" dirty="0" smtClean="0">
                <a:ln w="18000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Wrangler</a:t>
            </a:r>
          </a:p>
          <a:p>
            <a:pPr algn="ctr"/>
            <a:r>
              <a:rPr lang="zh-CN" altLang="en-US" sz="6600" b="1" dirty="0">
                <a:ln w="18000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ritannic Bold" pitchFamily="34" charset="0"/>
              </a:rPr>
              <a:t>捕蛇者</a:t>
            </a:r>
          </a:p>
        </p:txBody>
      </p:sp>
    </p:spTree>
    <p:extLst>
      <p:ext uri="{BB962C8B-B14F-4D97-AF65-F5344CB8AC3E}">
        <p14:creationId xmlns:p14="http://schemas.microsoft.com/office/powerpoint/2010/main" val="9294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4B0AB825-12C0-4F02-B08C-85D826DBCD95}"/>
              </a:ext>
            </a:extLst>
          </p:cNvPr>
          <p:cNvSpPr/>
          <p:nvPr/>
        </p:nvSpPr>
        <p:spPr>
          <a:xfrm>
            <a:off x="184384" y="997744"/>
            <a:ext cx="4223484" cy="452431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Card 5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：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PP14-15</a:t>
            </a:r>
            <a:endParaRPr lang="zh-CN" altLang="zh-CN" sz="2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152400" indent="-152400"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1. What does the snake wrangler do with the snake?</a:t>
            </a:r>
            <a:endParaRPr lang="zh-CN" altLang="zh-CN" sz="2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152400" indent="-152400"/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152400" indent="-152400"/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—————————————————</a:t>
            </a:r>
          </a:p>
          <a:p>
            <a:pPr marL="152400" indent="-152400"/>
            <a:endParaRPr lang="zh-CN" altLang="zh-CN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152400" indent="-152400"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2. What sort of place do you think the snake will be taken to?</a:t>
            </a:r>
          </a:p>
          <a:p>
            <a:pPr marL="152400" indent="-152400"/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152400" indent="-152400"/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————————————————</a:t>
            </a:r>
            <a:r>
              <a:rPr lang="en-US" altLang="zh-CN" u="sng" dirty="0" smtClean="0"/>
              <a:t> </a:t>
            </a:r>
            <a:endParaRPr lang="zh-CN" altLang="zh-CN" dirty="0"/>
          </a:p>
          <a:p>
            <a:r>
              <a:rPr lang="en-US" altLang="zh-CN" dirty="0"/>
              <a:t> </a:t>
            </a:r>
            <a:endParaRPr lang="zh-CN" altLang="zh-CN" sz="1400" kern="100" dirty="0"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pic>
        <p:nvPicPr>
          <p:cNvPr id="9" name="图片 8">
            <a:hlinkClick r:id="rId2" action="ppaction://hlinksldjump"/>
            <a:extLst>
              <a:ext uri="{FF2B5EF4-FFF2-40B4-BE49-F238E27FC236}">
                <a16:creationId xmlns="" xmlns:a16="http://schemas.microsoft.com/office/drawing/2014/main" id="{178419DF-D769-4FD9-A339-881881F4B1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" y="5848688"/>
            <a:ext cx="1004173" cy="100417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529861" y="671117"/>
            <a:ext cx="7505558" cy="5177572"/>
            <a:chOff x="4354917" y="922787"/>
            <a:chExt cx="7505558" cy="5177572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1AAAA807-B62A-4BB4-B4BC-5B343E3FD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3173" y="922788"/>
              <a:ext cx="3797302" cy="5177571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17" y="922787"/>
              <a:ext cx="3801888" cy="5177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87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D57B5AA-F87E-4E9A-96EA-9E3125B46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66" y="0"/>
            <a:ext cx="10255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6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CE7176D7-CC0A-4CD1-9AFA-771F8AD7AA84}"/>
              </a:ext>
            </a:extLst>
          </p:cNvPr>
          <p:cNvSpPr/>
          <p:nvPr/>
        </p:nvSpPr>
        <p:spPr>
          <a:xfrm>
            <a:off x="654341" y="907131"/>
            <a:ext cx="10922466" cy="5016758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200" b="1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Homework</a:t>
            </a:r>
            <a:endParaRPr lang="en-US" altLang="zh-CN" sz="3200" b="1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altLang="zh-CN" sz="32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Listen </a:t>
            </a: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lang="zh-CN" altLang="en-US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 the </a:t>
            </a:r>
            <a:r>
              <a:rPr lang="en-US" altLang="zh-CN" sz="32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text again.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altLang="zh-CN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Share </a:t>
            </a:r>
            <a:r>
              <a:rPr lang="en-US" altLang="zh-C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text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with your 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parents or friends</a:t>
            </a:r>
            <a:r>
              <a:rPr lang="en-US" altLang="zh-CN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altLang="zh-CN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Find more 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information </a:t>
            </a: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about </a:t>
            </a:r>
            <a:r>
              <a:rPr lang="en-US" altLang="zh-CN" sz="320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wrangler 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(e.g. 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horse wrangler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 share with your </a:t>
            </a:r>
            <a:r>
              <a:rPr lang="en-US" altLang="zh-CN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friends.</a:t>
            </a:r>
            <a:endParaRPr lang="zh-CN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50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166068" y="0"/>
            <a:ext cx="7511488" cy="6858000"/>
            <a:chOff x="1082179" y="43491"/>
            <a:chExt cx="7511488" cy="6787001"/>
          </a:xfrm>
        </p:grpSpPr>
        <p:pic>
          <p:nvPicPr>
            <p:cNvPr id="2" name="图片 1">
              <a:hlinkClick r:id="rId2" action="ppaction://hlinkfile"/>
              <a:extLst>
                <a:ext uri="{FF2B5EF4-FFF2-40B4-BE49-F238E27FC236}">
                  <a16:creationId xmlns="" xmlns:a16="http://schemas.microsoft.com/office/drawing/2014/main" id="{685EBAEE-3A6C-4383-9E6D-463056966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975" y="43491"/>
              <a:ext cx="4983692" cy="6787001"/>
            </a:xfrm>
            <a:prstGeom prst="rect">
              <a:avLst/>
            </a:prstGeom>
          </p:spPr>
        </p:pic>
        <p:sp>
          <p:nvSpPr>
            <p:cNvPr id="3" name="标注: 弯曲线形 2">
              <a:extLst>
                <a:ext uri="{FF2B5EF4-FFF2-40B4-BE49-F238E27FC236}">
                  <a16:creationId xmlns="" xmlns:a16="http://schemas.microsoft.com/office/drawing/2014/main" id="{651A671E-FEE0-45AC-89FA-6CF20CF3CA4E}"/>
                </a:ext>
              </a:extLst>
            </p:cNvPr>
            <p:cNvSpPr/>
            <p:nvPr/>
          </p:nvSpPr>
          <p:spPr>
            <a:xfrm>
              <a:off x="3862388" y="982132"/>
              <a:ext cx="4478865" cy="1507068"/>
            </a:xfrm>
            <a:prstGeom prst="borderCallout2">
              <a:avLst>
                <a:gd name="adj1" fmla="val 18750"/>
                <a:gd name="adj2" fmla="val -9089"/>
                <a:gd name="adj3" fmla="val 18750"/>
                <a:gd name="adj4" fmla="val -16667"/>
                <a:gd name="adj5" fmla="val 112500"/>
                <a:gd name="adj6" fmla="val -46667"/>
              </a:avLst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" name="文本框 3">
              <a:extLst>
                <a:ext uri="{FF2B5EF4-FFF2-40B4-BE49-F238E27FC236}">
                  <a16:creationId xmlns="" xmlns:a16="http://schemas.microsoft.com/office/drawing/2014/main" id="{511E252C-88D5-4F80-8D8B-9EF26999A89E}"/>
                </a:ext>
              </a:extLst>
            </p:cNvPr>
            <p:cNvSpPr txBox="1"/>
            <p:nvPr/>
          </p:nvSpPr>
          <p:spPr>
            <a:xfrm>
              <a:off x="1082179" y="2720954"/>
              <a:ext cx="1501629" cy="523220"/>
            </a:xfrm>
            <a:prstGeom prst="rect">
              <a:avLst/>
            </a:prstGeom>
            <a:noFill/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latin typeface="Times New Roman" pitchFamily="18" charset="0"/>
                  <a:cs typeface="Times New Roman" pitchFamily="18" charset="0"/>
                </a:rPr>
                <a:t>the title</a:t>
              </a:r>
              <a:endParaRPr lang="zh-C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92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639112" y="771787"/>
            <a:ext cx="7365125" cy="5452845"/>
            <a:chOff x="4085438" y="676086"/>
            <a:chExt cx="7246093" cy="4873583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6B3C63CF-4AB9-4AFB-9E27-5B7D839DF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652" y="676086"/>
              <a:ext cx="3706879" cy="487001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08E47526-BC0B-41D5-BAEB-60F0FF4A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38" y="679508"/>
              <a:ext cx="3706994" cy="4870161"/>
            </a:xfrm>
            <a:prstGeom prst="rect">
              <a:avLst/>
            </a:prstGeom>
          </p:spPr>
        </p:pic>
      </p:grpSp>
      <p:sp>
        <p:nvSpPr>
          <p:cNvPr id="2" name="对话气泡: 圆角矩形 1">
            <a:extLst>
              <a:ext uri="{FF2B5EF4-FFF2-40B4-BE49-F238E27FC236}">
                <a16:creationId xmlns="" xmlns:a16="http://schemas.microsoft.com/office/drawing/2014/main" id="{007B53A7-F518-4144-A427-ACB809610010}"/>
              </a:ext>
            </a:extLst>
          </p:cNvPr>
          <p:cNvSpPr/>
          <p:nvPr/>
        </p:nvSpPr>
        <p:spPr>
          <a:xfrm>
            <a:off x="226502" y="775616"/>
            <a:ext cx="4278386" cy="5449016"/>
          </a:xfrm>
          <a:prstGeom prst="wedgeRoundRectCallout">
            <a:avLst>
              <a:gd name="adj1" fmla="val 24759"/>
              <a:gd name="adj2" fmla="val 49846"/>
              <a:gd name="adj3" fmla="val 16667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we need a snake wrangler in the big city?</a:t>
            </a:r>
          </a:p>
          <a:p>
            <a:pPr marL="342900" indent="-342900">
              <a:buAutoNum type="arabicPeriod"/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notice that is around the city?</a:t>
            </a:r>
          </a:p>
          <a:p>
            <a:pPr marL="342900" lvl="0" indent="-342900">
              <a:buAutoNum type="arabicPeriod"/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sort of 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animals 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might live in these hills?</a:t>
            </a:r>
            <a:endParaRPr lang="zh-CN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AutoNum type="arabicPeriod"/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you know there are a lot of snakes in these hills?</a:t>
            </a:r>
            <a:endParaRPr lang="zh-CN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AutoNum type="arabicPeriod"/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 the snakes come down from the hills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857750" y="1028700"/>
            <a:ext cx="2857500" cy="1800225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lumMod val="76000"/>
                  <a:alpha val="99000"/>
                </a:schemeClr>
              </a:gs>
              <a:gs pos="39000">
                <a:schemeClr val="accent1">
                  <a:tint val="44500"/>
                  <a:satMod val="160000"/>
                  <a:alpha val="8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="" xmlns:a16="http://schemas.microsoft.com/office/drawing/2014/main" id="{BC0AB215-0FB8-4586-B533-6403D8B9D0EE}"/>
              </a:ext>
            </a:extLst>
          </p:cNvPr>
          <p:cNvSpPr/>
          <p:nvPr/>
        </p:nvSpPr>
        <p:spPr>
          <a:xfrm>
            <a:off x="4639112" y="2743200"/>
            <a:ext cx="3196205" cy="906011"/>
          </a:xfrm>
          <a:prstGeom prst="ellipse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4857750" y="3019425"/>
            <a:ext cx="1266825" cy="247650"/>
          </a:xfrm>
          <a:prstGeom prst="roundRect">
            <a:avLst/>
          </a:prstGeom>
          <a:gradFill>
            <a:gsLst>
              <a:gs pos="0">
                <a:srgbClr val="D6B19C">
                  <a:alpha val="0"/>
                  <a:lumMod val="0"/>
                  <a:lumOff val="100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1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379990" y="170419"/>
            <a:ext cx="9381684" cy="6493128"/>
            <a:chOff x="1610686" y="170418"/>
            <a:chExt cx="9381684" cy="649312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686" y="170419"/>
              <a:ext cx="4762149" cy="649312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221" y="170418"/>
              <a:ext cx="4762149" cy="6493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39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hlinkClick r:id="rId2" action="ppaction://hlinksldjump"/>
            <a:extLst>
              <a:ext uri="{FF2B5EF4-FFF2-40B4-BE49-F238E27FC236}">
                <a16:creationId xmlns="" xmlns:a16="http://schemas.microsoft.com/office/drawing/2014/main" id="{EE3A3A73-CADD-4DA0-B4F5-C89555920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3108">
            <a:off x="0" y="2463325"/>
            <a:ext cx="2387431" cy="2180520"/>
          </a:xfrm>
          <a:prstGeom prst="rect">
            <a:avLst/>
          </a:prstGeom>
        </p:spPr>
      </p:pic>
      <p:pic>
        <p:nvPicPr>
          <p:cNvPr id="9" name="图片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CD2A58CA-3F5D-4AED-B4C8-734227F39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96" y="2443916"/>
            <a:ext cx="2291904" cy="2291904"/>
          </a:xfrm>
          <a:prstGeom prst="rect">
            <a:avLst/>
          </a:prstGeom>
        </p:spPr>
      </p:pic>
      <p:pic>
        <p:nvPicPr>
          <p:cNvPr id="11" name="图片 10">
            <a:hlinkClick r:id="rId6" action="ppaction://hlinksldjump"/>
            <a:extLst>
              <a:ext uri="{FF2B5EF4-FFF2-40B4-BE49-F238E27FC236}">
                <a16:creationId xmlns="" xmlns:a16="http://schemas.microsoft.com/office/drawing/2014/main" id="{84D5438F-1723-475A-973B-91E319BC91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42" y="4455171"/>
            <a:ext cx="2291903" cy="2291903"/>
          </a:xfrm>
          <a:prstGeom prst="rect">
            <a:avLst/>
          </a:prstGeom>
        </p:spPr>
      </p:pic>
      <p:pic>
        <p:nvPicPr>
          <p:cNvPr id="13" name="图片 12">
            <a:hlinkClick r:id="rId8" action="ppaction://hlinksldjump"/>
            <a:extLst>
              <a:ext uri="{FF2B5EF4-FFF2-40B4-BE49-F238E27FC236}">
                <a16:creationId xmlns="" xmlns:a16="http://schemas.microsoft.com/office/drawing/2014/main" id="{C9D74424-04B3-4528-8BE4-87EE09F86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087" y="4455169"/>
            <a:ext cx="2291904" cy="2291904"/>
          </a:xfrm>
          <a:prstGeom prst="rect">
            <a:avLst/>
          </a:prstGeom>
        </p:spPr>
      </p:pic>
      <p:pic>
        <p:nvPicPr>
          <p:cNvPr id="15" name="图片 1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E99D13C-FFF7-41CF-9E01-82BD96D78D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04" y="4455170"/>
            <a:ext cx="2291903" cy="229190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0DCFB223-B47D-422C-940F-9F95F9644BE6}"/>
              </a:ext>
            </a:extLst>
          </p:cNvPr>
          <p:cNvSpPr txBox="1"/>
          <p:nvPr/>
        </p:nvSpPr>
        <p:spPr>
          <a:xfrm>
            <a:off x="3259538" y="1479499"/>
            <a:ext cx="5672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Jigsaw Reading</a:t>
            </a:r>
            <a:endParaRPr lang="zh-CN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5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E862F5FC-C257-4BB2-A1A7-E377D0001C68}"/>
              </a:ext>
            </a:extLst>
          </p:cNvPr>
          <p:cNvSpPr/>
          <p:nvPr/>
        </p:nvSpPr>
        <p:spPr>
          <a:xfrm>
            <a:off x="7365534" y="274688"/>
            <a:ext cx="4655890" cy="560153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Card 1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PP 6-7</a:t>
            </a:r>
            <a:endParaRPr lang="zh-CN" altLang="zh-CN" sz="2400" kern="100" dirty="0"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marL="152400" indent="-152400"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1. Mark the places where a snake wrangler can look for snakes.</a:t>
            </a:r>
            <a:endParaRPr lang="zh-CN" altLang="zh-CN" sz="2400" kern="100" dirty="0"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marL="152400" indent="-152400"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2. How does the snake wrangler look for the snakes in different places? Find the verbs and write them down.</a:t>
            </a:r>
          </a:p>
          <a:p>
            <a:pPr marL="152400" indent="-152400"/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marL="152400" indent="-152400"/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marL="152400" indent="-152400"/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———————————————————</a:t>
            </a:r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marL="152400" indent="-152400"/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marL="152400" indent="-152400"/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———————————————————</a:t>
            </a:r>
          </a:p>
          <a:p>
            <a:pPr marL="152400" indent="-152400"/>
            <a:endParaRPr lang="en-US" altLang="zh-CN" sz="1400" kern="100" dirty="0"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marL="152400" indent="-152400"/>
            <a:endParaRPr lang="zh-CN" altLang="zh-CN" sz="1400" kern="100" dirty="0"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pic>
        <p:nvPicPr>
          <p:cNvPr id="5" name="图片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D55D4414-7114-4588-B9E3-32495E2F06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3108">
            <a:off x="11137157" y="5926429"/>
            <a:ext cx="931186" cy="850483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94852" y="471262"/>
            <a:ext cx="7106855" cy="5154474"/>
            <a:chOff x="149622" y="467634"/>
            <a:chExt cx="7620071" cy="5268642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8BF475AC-B887-4DD1-9427-69269B3B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22" y="467635"/>
              <a:ext cx="3868760" cy="5268641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933" y="467634"/>
              <a:ext cx="3868760" cy="5268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614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8BAAF510-D1BC-48E0-B99C-95457AB01253}"/>
              </a:ext>
            </a:extLst>
          </p:cNvPr>
          <p:cNvSpPr/>
          <p:nvPr/>
        </p:nvSpPr>
        <p:spPr>
          <a:xfrm>
            <a:off x="155158" y="184558"/>
            <a:ext cx="4886625" cy="618630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Card 2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PP8-9</a:t>
            </a:r>
            <a:endParaRPr lang="zh-CN" altLang="zh-CN" sz="24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152400" indent="-152400"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1. What does a snake wrangler have to wear? Underline the words.                                                 </a:t>
            </a:r>
            <a:endParaRPr lang="zh-CN" altLang="zh-CN" sz="24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152400" indent="-152400"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2. What tools do they need? Circle the tools.</a:t>
            </a:r>
            <a:endParaRPr lang="zh-CN" altLang="zh-CN" sz="24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152400" indent="-152400"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3. What do you think would be important for him to wear? Why do you think that?</a:t>
            </a:r>
          </a:p>
          <a:p>
            <a:pPr marL="152400" indent="-152400"/>
            <a:endParaRPr lang="en-US" altLang="zh-CN" kern="100" dirty="0" smtClean="0"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marL="152400" indent="-152400"/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marL="152400" indent="-152400"/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————————————————————</a:t>
            </a:r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marL="152400" indent="-152400"/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marL="152400" indent="-152400"/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————————————————————</a:t>
            </a:r>
          </a:p>
          <a:p>
            <a:pPr marL="152400" indent="-152400"/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pic>
        <p:nvPicPr>
          <p:cNvPr id="6" name="图片 5">
            <a:hlinkClick r:id="rId2" action="ppaction://hlinksldjump"/>
            <a:extLst>
              <a:ext uri="{FF2B5EF4-FFF2-40B4-BE49-F238E27FC236}">
                <a16:creationId xmlns="" xmlns:a16="http://schemas.microsoft.com/office/drawing/2014/main" id="{15367CC8-728D-4B61-9C0E-45796F66F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2" y="5901790"/>
            <a:ext cx="938153" cy="93815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285064" y="998290"/>
            <a:ext cx="6765301" cy="4921556"/>
            <a:chOff x="3853883" y="578839"/>
            <a:chExt cx="8020314" cy="5545602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E2AA1139-DA47-47F3-8252-B979E9D11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2065" y="578839"/>
              <a:ext cx="4072132" cy="5545601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883" y="578840"/>
              <a:ext cx="4072132" cy="5545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920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="" xmlns:a16="http://schemas.microsoft.com/office/drawing/2014/main" id="{8EC227D9-8FB7-4776-AEC3-D2229CFEB22E}"/>
              </a:ext>
            </a:extLst>
          </p:cNvPr>
          <p:cNvSpPr/>
          <p:nvPr/>
        </p:nvSpPr>
        <p:spPr>
          <a:xfrm>
            <a:off x="7105475" y="301674"/>
            <a:ext cx="4899171" cy="6324808"/>
          </a:xfrm>
          <a:prstGeom prst="rect">
            <a:avLst/>
          </a:prstGeom>
          <a:ln>
            <a:prstDash val="soli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Card 3</a:t>
            </a:r>
            <a:r>
              <a:rPr lang="zh-CN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：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PP10-11</a:t>
            </a:r>
            <a:endParaRPr lang="zh-CN" altLang="zh-CN" sz="2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152400" indent="-152400"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1. Do you think the snakes can hear? Which words tell you how snakes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hear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?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Underline the 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words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.</a:t>
            </a:r>
            <a:endParaRPr lang="zh-CN" altLang="zh-CN" sz="2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152400" indent="-152400"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2. What do the snakes use their tongues for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?</a:t>
            </a:r>
          </a:p>
          <a:p>
            <a:pPr marL="152400" indent="-152400">
              <a:lnSpc>
                <a:spcPct val="150000"/>
              </a:lnSpc>
            </a:pPr>
            <a:endParaRPr lang="en-US" altLang="zh-CN" dirty="0"/>
          </a:p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—————————————————  </a:t>
            </a:r>
          </a:p>
          <a:p>
            <a:r>
              <a:rPr lang="en-US" altLang="zh-CN" u="sng" dirty="0" smtClean="0"/>
              <a:t>         </a:t>
            </a:r>
            <a:endParaRPr lang="zh-CN" altLang="zh-CN" dirty="0"/>
          </a:p>
          <a:p>
            <a:pPr marL="152400" indent="-152400"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3. 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Do 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you think snakes really want to attack a person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? Why or why not?</a:t>
            </a:r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marL="152400" indent="-152400"/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marL="152400" indent="-152400"/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—————————————————  </a:t>
            </a:r>
          </a:p>
          <a:p>
            <a:pPr marL="152400" indent="-152400"/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pic>
        <p:nvPicPr>
          <p:cNvPr id="7" name="图片 6">
            <a:hlinkClick r:id="rId2" action="ppaction://hlinksldjump"/>
            <a:extLst>
              <a:ext uri="{FF2B5EF4-FFF2-40B4-BE49-F238E27FC236}">
                <a16:creationId xmlns="" xmlns:a16="http://schemas.microsoft.com/office/drawing/2014/main" id="{5ADE3EA2-8AEC-4F58-B080-4BB35DBB8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1463">
            <a:off x="11303610" y="5894450"/>
            <a:ext cx="751005" cy="75100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7904" y="884535"/>
            <a:ext cx="6819792" cy="4714305"/>
            <a:chOff x="182536" y="704983"/>
            <a:chExt cx="7860682" cy="5448034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2955CF7C-48E4-47F8-86AD-BC9A3A7A0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36" y="704983"/>
              <a:ext cx="3995662" cy="5448033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730" y="704983"/>
              <a:ext cx="4000488" cy="5448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6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="" xmlns:a16="http://schemas.microsoft.com/office/drawing/2014/main" id="{BFCC1EE3-832E-4541-A8E6-FD0BDDF98296}"/>
              </a:ext>
            </a:extLst>
          </p:cNvPr>
          <p:cNvSpPr/>
          <p:nvPr/>
        </p:nvSpPr>
        <p:spPr>
          <a:xfrm>
            <a:off x="7575259" y="959374"/>
            <a:ext cx="4302416" cy="470898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Card 4</a:t>
            </a:r>
            <a:r>
              <a:rPr lang="zh-CN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：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PP12-13</a:t>
            </a:r>
            <a:endParaRPr lang="zh-CN" altLang="zh-CN" sz="2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152400" indent="-152400"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1.What part of the snake do you think he has to be careful of?</a:t>
            </a:r>
          </a:p>
          <a:p>
            <a:pPr marL="152400" indent="-152400"/>
            <a:endParaRPr lang="en-US" altLang="zh-CN" sz="2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152400" indent="-152400"/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—————————————</a:t>
            </a:r>
            <a:endParaRPr lang="zh-CN" altLang="zh-CN" sz="2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152400" indent="-152400">
              <a:lnSpc>
                <a:spcPct val="150000"/>
              </a:lnSpc>
            </a:pP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2. What is important for snake wranglers to find out?</a:t>
            </a:r>
          </a:p>
          <a:p>
            <a:pPr marL="152400" indent="-152400"/>
            <a:endParaRPr lang="en-US" altLang="zh-CN" sz="2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152400" indent="-152400"/>
            <a:r>
              <a:rPr lang="en-US" altLang="zh-CN" sz="24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—————————————</a:t>
            </a:r>
            <a:endParaRPr lang="zh-CN" altLang="zh-CN" sz="2400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152400" indent="-152400"/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           </a:t>
            </a:r>
            <a:endParaRPr lang="zh-CN" altLang="zh-CN" sz="2400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hlinkClick r:id="rId2" action="ppaction://hlinksldjump"/>
            <a:extLst>
              <a:ext uri="{FF2B5EF4-FFF2-40B4-BE49-F238E27FC236}">
                <a16:creationId xmlns="" xmlns:a16="http://schemas.microsoft.com/office/drawing/2014/main" id="{17F5E6E6-A925-43CB-9B97-E33CB349B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013" y="5831363"/>
            <a:ext cx="939886" cy="93988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14327" y="847288"/>
            <a:ext cx="7126040" cy="4933154"/>
            <a:chOff x="311166" y="806173"/>
            <a:chExt cx="7775154" cy="5385490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809164B-50A3-4A89-A03D-7B3AB69F2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166" y="806175"/>
              <a:ext cx="3949791" cy="538548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1757" y="806173"/>
              <a:ext cx="3954563" cy="5385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29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332</Words>
  <Application>Microsoft Office PowerPoint</Application>
  <PresentationFormat>自定义</PresentationFormat>
  <Paragraphs>57</Paragraphs>
  <Slides>12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3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 zhu</dc:creator>
  <cp:lastModifiedBy>fltrp</cp:lastModifiedBy>
  <cp:revision>26</cp:revision>
  <dcterms:created xsi:type="dcterms:W3CDTF">2018-08-17T05:30:30Z</dcterms:created>
  <dcterms:modified xsi:type="dcterms:W3CDTF">2018-12-19T05:22:36Z</dcterms:modified>
</cp:coreProperties>
</file>