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9" r:id="rId5"/>
    <p:sldId id="264" r:id="rId6"/>
    <p:sldId id="270" r:id="rId7"/>
    <p:sldId id="274" r:id="rId8"/>
    <p:sldId id="272" r:id="rId9"/>
    <p:sldId id="275" r:id="rId10"/>
    <p:sldId id="260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92D"/>
    <a:srgbClr val="FF9933"/>
    <a:srgbClr val="FF9966"/>
    <a:srgbClr val="FFFF99"/>
    <a:srgbClr val="F26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12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40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19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3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84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69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1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11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74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44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26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4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CF15-4F23-4E0E-AFD1-E0AFE67CCAC9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39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0.ifengimg.com/cmpp/2015/06/17/04/9badcd27-8ce2-4fa0-8dd0-fd780062469c_size51_w400_h319.jpg">
            <a:extLst>
              <a:ext uri="{FF2B5EF4-FFF2-40B4-BE49-F238E27FC236}">
                <a16:creationId xmlns="" xmlns:a16="http://schemas.microsoft.com/office/drawing/2014/main" id="{365D7D76-84CC-4AA5-9E90-2FF30BE1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91" r="106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3D5994D3-D574-4797-9883-208E4AFF0D75}"/>
              </a:ext>
            </a:extLst>
          </p:cNvPr>
          <p:cNvSpPr txBox="1"/>
          <p:nvPr/>
        </p:nvSpPr>
        <p:spPr>
          <a:xfrm>
            <a:off x="1702677" y="520262"/>
            <a:ext cx="61012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9933"/>
                </a:solidFill>
                <a:latin typeface="Georgia" pitchFamily="18" charset="0"/>
                <a:ea typeface="方正北魏楷书简体" pitchFamily="65" charset="-122"/>
              </a:rPr>
              <a:t>Different Plants</a:t>
            </a:r>
          </a:p>
          <a:p>
            <a:pPr algn="ctr"/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奇异的植物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25FB09-931C-45FE-8748-F68E29A4F55F}"/>
              </a:ext>
            </a:extLst>
          </p:cNvPr>
          <p:cNvSpPr txBox="1"/>
          <p:nvPr/>
        </p:nvSpPr>
        <p:spPr>
          <a:xfrm>
            <a:off x="2849448" y="5809189"/>
            <a:ext cx="432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2"/>
                </a:solidFill>
                <a:ea typeface="黑体" pitchFamily="49" charset="-122"/>
              </a:rPr>
              <a:t>选自</a:t>
            </a:r>
            <a:r>
              <a:rPr lang="en-US" altLang="zh-CN" sz="2400" b="1" dirty="0" smtClean="0">
                <a:solidFill>
                  <a:schemeClr val="bg2"/>
                </a:solidFill>
                <a:ea typeface="黑体" pitchFamily="49" charset="-122"/>
              </a:rPr>
              <a:t>《</a:t>
            </a:r>
            <a:r>
              <a:rPr lang="zh-CN" altLang="en-US" sz="2400" b="1" dirty="0" smtClean="0">
                <a:solidFill>
                  <a:schemeClr val="bg2"/>
                </a:solidFill>
                <a:ea typeface="黑体" pitchFamily="49" charset="-122"/>
              </a:rPr>
              <a:t>多维阅读第</a:t>
            </a:r>
            <a:r>
              <a:rPr lang="en-US" altLang="zh-CN" sz="2400" b="1" dirty="0" smtClean="0">
                <a:solidFill>
                  <a:schemeClr val="bg2"/>
                </a:solidFill>
                <a:ea typeface="黑体" pitchFamily="49" charset="-122"/>
              </a:rPr>
              <a:t>8</a:t>
            </a:r>
            <a:r>
              <a:rPr lang="zh-CN" altLang="en-US" sz="2400" b="1" dirty="0" smtClean="0">
                <a:solidFill>
                  <a:schemeClr val="bg2"/>
                </a:solidFill>
                <a:ea typeface="黑体" pitchFamily="49" charset="-122"/>
              </a:rPr>
              <a:t>级</a:t>
            </a:r>
            <a:r>
              <a:rPr lang="en-US" altLang="zh-CN" sz="2400" b="1" dirty="0" smtClean="0">
                <a:solidFill>
                  <a:schemeClr val="bg2"/>
                </a:solidFill>
                <a:ea typeface="黑体" pitchFamily="49" charset="-122"/>
              </a:rPr>
              <a:t>》</a:t>
            </a:r>
            <a:endParaRPr lang="zh-CN" altLang="en-US" sz="2400" b="1" dirty="0">
              <a:solidFill>
                <a:schemeClr val="bg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31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09C1B10-ED84-4DD4-A4D6-88237A09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5" y="867103"/>
            <a:ext cx="4433308" cy="332498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2C34DA4-2199-4DBC-8146-62B2664872C6}"/>
              </a:ext>
            </a:extLst>
          </p:cNvPr>
          <p:cNvSpPr txBox="1"/>
          <p:nvPr/>
        </p:nvSpPr>
        <p:spPr>
          <a:xfrm>
            <a:off x="934064" y="5279032"/>
            <a:ext cx="7275871" cy="830997"/>
          </a:xfrm>
          <a:prstGeom prst="rect">
            <a:avLst/>
          </a:prstGeom>
          <a:solidFill>
            <a:srgbClr val="E9A9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 Black" panose="020B0A04020102020204" pitchFamily="34" charset="0"/>
              </a:rPr>
              <a:t>This plant lives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on/in/under… </a:t>
            </a:r>
          </a:p>
          <a:p>
            <a:pPr algn="ctr"/>
            <a:r>
              <a:rPr lang="en-US" altLang="zh-CN" sz="2400" dirty="0" smtClean="0">
                <a:latin typeface="Arial Black" panose="020B0A04020102020204" pitchFamily="34" charset="0"/>
              </a:rPr>
              <a:t>It can... 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5D15A96-8F45-4FFF-853F-76C1CEA4AB2C}"/>
              </a:ext>
            </a:extLst>
          </p:cNvPr>
          <p:cNvSpPr txBox="1"/>
          <p:nvPr/>
        </p:nvSpPr>
        <p:spPr>
          <a:xfrm>
            <a:off x="5074358" y="807999"/>
            <a:ext cx="38331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11430"/>
                <a:solidFill>
                  <a:srgbClr val="E9A92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Introduce </a:t>
            </a:r>
            <a:r>
              <a:rPr lang="en-US" altLang="zh-CN" sz="3600" b="1" dirty="0" smtClean="0">
                <a:ln w="11430"/>
                <a:solidFill>
                  <a:srgbClr val="E9A92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a </a:t>
            </a:r>
            <a:r>
              <a:rPr lang="en-US" altLang="zh-CN" sz="3600" b="1" dirty="0">
                <a:ln w="11430"/>
                <a:solidFill>
                  <a:srgbClr val="E9A92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special </a:t>
            </a:r>
            <a:r>
              <a:rPr lang="en-US" altLang="zh-CN" sz="3600" b="1" dirty="0" smtClean="0">
                <a:ln w="11430"/>
                <a:solidFill>
                  <a:srgbClr val="E9A92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plant </a:t>
            </a:r>
            <a:endParaRPr lang="en-US" altLang="zh-CN" sz="3600" b="1" dirty="0" smtClean="0">
              <a:ln w="11430"/>
              <a:solidFill>
                <a:srgbClr val="E9A92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r>
              <a:rPr lang="en-US" altLang="zh-CN" sz="3600" b="1" dirty="0" smtClean="0">
                <a:ln w="11430"/>
                <a:solidFill>
                  <a:srgbClr val="E9A92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you </a:t>
            </a:r>
            <a:r>
              <a:rPr lang="en-US" altLang="zh-CN" sz="3600" b="1" dirty="0">
                <a:ln w="11430"/>
                <a:solidFill>
                  <a:srgbClr val="E9A92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know.</a:t>
            </a:r>
            <a:endParaRPr lang="zh-CN" altLang="en-US" sz="3600" b="1" dirty="0">
              <a:ln w="11430"/>
              <a:solidFill>
                <a:srgbClr val="E9A92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497C4DBD-A7A5-4E82-986C-E3548F154A52}"/>
              </a:ext>
            </a:extLst>
          </p:cNvPr>
          <p:cNvSpPr txBox="1"/>
          <p:nvPr/>
        </p:nvSpPr>
        <p:spPr>
          <a:xfrm>
            <a:off x="0" y="457201"/>
            <a:ext cx="51237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9A92D"/>
                </a:solidFill>
                <a:latin typeface="Georgia" pitchFamily="18" charset="0"/>
              </a:rPr>
              <a:t>Homework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3674BD7-00A4-460B-968D-72CA3451FDA0}"/>
              </a:ext>
            </a:extLst>
          </p:cNvPr>
          <p:cNvSpPr/>
          <p:nvPr/>
        </p:nvSpPr>
        <p:spPr>
          <a:xfrm>
            <a:off x="423080" y="1187355"/>
            <a:ext cx="4558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b="1" kern="0" dirty="0">
                <a:latin typeface="Georgia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1. Make a poster </a:t>
            </a:r>
            <a:r>
              <a:rPr lang="en-US" altLang="zh-CN" sz="2400" b="1" kern="0" dirty="0" smtClean="0">
                <a:latin typeface="Georgia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of special </a:t>
            </a:r>
            <a:r>
              <a:rPr lang="en-US" altLang="zh-CN" sz="2400" b="1" kern="0" dirty="0">
                <a:latin typeface="Georgia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plant(s).</a:t>
            </a:r>
            <a:endParaRPr lang="zh-CN" altLang="zh-CN" sz="2400" b="1" kern="100" dirty="0">
              <a:latin typeface="Georgia" pitchFamily="18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altLang="zh-CN" sz="2400" b="1" kern="0" dirty="0">
                <a:latin typeface="Georgia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2. Find more information about different plants around us</a:t>
            </a:r>
            <a:r>
              <a:rPr lang="en-US" altLang="zh-CN" sz="2400" b="1" kern="0" dirty="0" smtClean="0">
                <a:latin typeface="Georgia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. </a:t>
            </a:r>
            <a:endParaRPr lang="zh-CN" altLang="en-US" sz="2400" b="1" dirty="0">
              <a:latin typeface="Georgia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F02624-B344-44A7-B8BF-288738C0A6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0180" y="1504094"/>
            <a:ext cx="2689314" cy="36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7F81EB1-AD69-40FD-A044-352509E1B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67" y="1201089"/>
            <a:ext cx="3961657" cy="5434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6894816-8EAD-48CC-B516-C368EE97D53C}"/>
              </a:ext>
            </a:extLst>
          </p:cNvPr>
          <p:cNvSpPr txBox="1"/>
          <p:nvPr/>
        </p:nvSpPr>
        <p:spPr>
          <a:xfrm>
            <a:off x="1280906" y="222327"/>
            <a:ext cx="72758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</a:t>
            </a:r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you know from the cover?</a:t>
            </a:r>
            <a:endParaRPr lang="en-US" altLang="zh-CN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2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BFED812-5D07-4666-A962-AC6D64919834}"/>
              </a:ext>
            </a:extLst>
          </p:cNvPr>
          <p:cNvSpPr/>
          <p:nvPr/>
        </p:nvSpPr>
        <p:spPr>
          <a:xfrm>
            <a:off x="1067064" y="315565"/>
            <a:ext cx="7098890" cy="14219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do most plants have?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do we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say each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part in English?</a:t>
            </a:r>
          </a:p>
        </p:txBody>
      </p:sp>
      <p:pic>
        <p:nvPicPr>
          <p:cNvPr id="5" name="图片 4" descr="æ¥çæºå¾å">
            <a:extLst>
              <a:ext uri="{FF2B5EF4-FFF2-40B4-BE49-F238E27FC236}">
                <a16:creationId xmlns="" xmlns:a16="http://schemas.microsoft.com/office/drawing/2014/main" id="{2E0D8542-1E49-4096-8EFD-0FE9B70371E9}"/>
              </a:ext>
            </a:extLst>
          </p:cNvPr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6" y="1955259"/>
            <a:ext cx="6752131" cy="37518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D27172B9-ACE3-4703-AF82-A2751B1CEE40}"/>
              </a:ext>
            </a:extLst>
          </p:cNvPr>
          <p:cNvSpPr/>
          <p:nvPr/>
        </p:nvSpPr>
        <p:spPr>
          <a:xfrm>
            <a:off x="1240485" y="5655714"/>
            <a:ext cx="7098890" cy="9489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2400" kern="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What can they do for the plants?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2400" kern="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What else do you know?</a:t>
            </a:r>
          </a:p>
        </p:txBody>
      </p:sp>
    </p:spTree>
    <p:extLst>
      <p:ext uri="{BB962C8B-B14F-4D97-AF65-F5344CB8AC3E}">
        <p14:creationId xmlns:p14="http://schemas.microsoft.com/office/powerpoint/2010/main" val="15008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4BCEECAD-B601-4416-8C58-26A18C4FAF21}"/>
              </a:ext>
            </a:extLst>
          </p:cNvPr>
          <p:cNvGrpSpPr/>
          <p:nvPr/>
        </p:nvGrpSpPr>
        <p:grpSpPr>
          <a:xfrm>
            <a:off x="2412125" y="1087820"/>
            <a:ext cx="4367048" cy="5580993"/>
            <a:chOff x="1074056" y="0"/>
            <a:chExt cx="6749143" cy="6857999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5128831F-C3A0-4B6E-93DE-5A4E7C02B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3915"/>
            <a:stretch>
              <a:fillRect/>
            </a:stretch>
          </p:blipFill>
          <p:spPr>
            <a:xfrm>
              <a:off x="1074056" y="0"/>
              <a:ext cx="6749143" cy="6857999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130A2B2-AC90-4AA3-907D-C9AC935AB11E}"/>
                </a:ext>
              </a:extLst>
            </p:cNvPr>
            <p:cNvSpPr/>
            <p:nvPr/>
          </p:nvSpPr>
          <p:spPr>
            <a:xfrm>
              <a:off x="3563954" y="1404849"/>
              <a:ext cx="1750979" cy="184825"/>
            </a:xfrm>
            <a:prstGeom prst="rect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3A1969E0-5B75-48D7-A1B6-3D6D3078DE50}"/>
                </a:ext>
              </a:extLst>
            </p:cNvPr>
            <p:cNvSpPr/>
            <p:nvPr/>
          </p:nvSpPr>
          <p:spPr>
            <a:xfrm>
              <a:off x="1945532" y="2801565"/>
              <a:ext cx="1750979" cy="184825"/>
            </a:xfrm>
            <a:prstGeom prst="rect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D2B1E047-2CC0-4C96-9A9E-95FD87DB8540}"/>
                </a:ext>
              </a:extLst>
            </p:cNvPr>
            <p:cNvSpPr/>
            <p:nvPr/>
          </p:nvSpPr>
          <p:spPr>
            <a:xfrm>
              <a:off x="5457219" y="2782111"/>
              <a:ext cx="1750979" cy="184825"/>
            </a:xfrm>
            <a:prstGeom prst="rect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0B9D80E-FBB2-4C98-BBE8-B15CA0985379}"/>
                </a:ext>
              </a:extLst>
            </p:cNvPr>
            <p:cNvSpPr/>
            <p:nvPr/>
          </p:nvSpPr>
          <p:spPr>
            <a:xfrm>
              <a:off x="5381019" y="4962727"/>
              <a:ext cx="1750979" cy="184825"/>
            </a:xfrm>
            <a:prstGeom prst="rect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405472D5-408F-4EC3-B788-7EA8773053D0}"/>
                </a:ext>
              </a:extLst>
            </p:cNvPr>
            <p:cNvSpPr/>
            <p:nvPr/>
          </p:nvSpPr>
          <p:spPr>
            <a:xfrm>
              <a:off x="3572890" y="6364726"/>
              <a:ext cx="1750979" cy="184825"/>
            </a:xfrm>
            <a:prstGeom prst="rect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545DA0AA-66BE-4E05-8985-DE0C11EDA5DE}"/>
                </a:ext>
              </a:extLst>
            </p:cNvPr>
            <p:cNvSpPr/>
            <p:nvPr/>
          </p:nvSpPr>
          <p:spPr>
            <a:xfrm>
              <a:off x="1783402" y="4997989"/>
              <a:ext cx="1750979" cy="184825"/>
            </a:xfrm>
            <a:prstGeom prst="rect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C064158-F372-42FC-AA35-B785E86EADCA}"/>
              </a:ext>
            </a:extLst>
          </p:cNvPr>
          <p:cNvSpPr/>
          <p:nvPr/>
        </p:nvSpPr>
        <p:spPr>
          <a:xfrm>
            <a:off x="1106763" y="204951"/>
            <a:ext cx="7098890" cy="7128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What’s special about these plants?</a:t>
            </a:r>
          </a:p>
        </p:txBody>
      </p:sp>
    </p:spTree>
    <p:extLst>
      <p:ext uri="{BB962C8B-B14F-4D97-AF65-F5344CB8AC3E}">
        <p14:creationId xmlns:p14="http://schemas.microsoft.com/office/powerpoint/2010/main" val="27421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2C4D318-5A38-4A30-8379-AF59C524DE1D}"/>
              </a:ext>
            </a:extLst>
          </p:cNvPr>
          <p:cNvSpPr txBox="1"/>
          <p:nvPr/>
        </p:nvSpPr>
        <p:spPr>
          <a:xfrm>
            <a:off x="415920" y="386098"/>
            <a:ext cx="80427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Read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pages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4-15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six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groups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6D5B9F1-96E0-4088-A42C-1B787A50FFE6}"/>
              </a:ext>
            </a:extLst>
          </p:cNvPr>
          <p:cNvPicPr>
            <a:picLocks/>
          </p:cNvPicPr>
          <p:nvPr/>
        </p:nvPicPr>
        <p:blipFill>
          <a:blip r:embed="rId2"/>
          <a:srcRect r="31663" b="31138"/>
          <a:stretch>
            <a:fillRect/>
          </a:stretch>
        </p:blipFill>
        <p:spPr>
          <a:xfrm>
            <a:off x="177421" y="1226813"/>
            <a:ext cx="2743200" cy="25809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72B231F-AA03-4F47-96F9-C2090865E4C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03" y="1226816"/>
            <a:ext cx="2853559" cy="25916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4645F61-1AED-4644-8278-19A7AB36061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1274" y="1226815"/>
            <a:ext cx="2851728" cy="25916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62BD45E-3C11-438B-93C7-BEAD96D3191B}"/>
              </a:ext>
            </a:extLst>
          </p:cNvPr>
          <p:cNvPicPr>
            <a:picLocks/>
          </p:cNvPicPr>
          <p:nvPr/>
        </p:nvPicPr>
        <p:blipFill>
          <a:blip r:embed="rId5"/>
          <a:srcRect l="3736" t="25287" r="44332" b="37075"/>
          <a:stretch>
            <a:fillRect/>
          </a:stretch>
        </p:blipFill>
        <p:spPr>
          <a:xfrm>
            <a:off x="177421" y="4121625"/>
            <a:ext cx="2756848" cy="25657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97A0360-970C-4DF9-B0E8-E0FD4AFFB52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56913" y="4114904"/>
            <a:ext cx="2851728" cy="25916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9552E72-6503-4A8E-94B1-035557441977}"/>
              </a:ext>
            </a:extLst>
          </p:cNvPr>
          <p:cNvPicPr>
            <a:picLocks/>
          </p:cNvPicPr>
          <p:nvPr/>
        </p:nvPicPr>
        <p:blipFill>
          <a:blip r:embed="rId7"/>
          <a:srcRect t="21321" r="36946" b="15484"/>
          <a:stretch>
            <a:fillRect/>
          </a:stretch>
        </p:blipFill>
        <p:spPr>
          <a:xfrm>
            <a:off x="6168788" y="4121624"/>
            <a:ext cx="2797791" cy="255213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794FD47-E0DF-4127-A433-4EA3BFB61476}"/>
              </a:ext>
            </a:extLst>
          </p:cNvPr>
          <p:cNvSpPr txBox="1"/>
          <p:nvPr/>
        </p:nvSpPr>
        <p:spPr>
          <a:xfrm>
            <a:off x="1709494" y="2620139"/>
            <a:ext cx="572501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Arial Black" panose="020B0A04020102020204" pitchFamily="34" charset="0"/>
              </a:rPr>
              <a:t>What’s special about them?</a:t>
            </a:r>
          </a:p>
        </p:txBody>
      </p:sp>
    </p:spTree>
    <p:extLst>
      <p:ext uri="{BB962C8B-B14F-4D97-AF65-F5344CB8AC3E}">
        <p14:creationId xmlns:p14="http://schemas.microsoft.com/office/powerpoint/2010/main" val="26061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1BC8DB67-4FBF-452F-999C-5B9FA63207E6}"/>
              </a:ext>
            </a:extLst>
          </p:cNvPr>
          <p:cNvSpPr/>
          <p:nvPr/>
        </p:nvSpPr>
        <p:spPr>
          <a:xfrm>
            <a:off x="2609850" y="3081337"/>
            <a:ext cx="3924300" cy="723900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Berlin Sans FB Demi" panose="020E0802020502020306" pitchFamily="34" charset="0"/>
              </a:rPr>
              <a:t>Different Plants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="" xmlns:a16="http://schemas.microsoft.com/office/drawing/2014/main" id="{B4245E4B-2C10-46E3-8C6E-C946933AE92D}"/>
              </a:ext>
            </a:extLst>
          </p:cNvPr>
          <p:cNvCxnSpPr>
            <a:stCxn id="29" idx="1"/>
          </p:cNvCxnSpPr>
          <p:nvPr/>
        </p:nvCxnSpPr>
        <p:spPr>
          <a:xfrm flipH="1" flipV="1">
            <a:off x="2752725" y="2690812"/>
            <a:ext cx="431825" cy="496538"/>
          </a:xfrm>
          <a:prstGeom prst="straightConnector1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="" xmlns:a16="http://schemas.microsoft.com/office/drawing/2014/main" id="{49B54975-B8BE-49F3-A644-9AF952C187A5}"/>
              </a:ext>
            </a:extLst>
          </p:cNvPr>
          <p:cNvCxnSpPr>
            <a:cxnSpLocks/>
            <a:stCxn id="29" idx="7"/>
          </p:cNvCxnSpPr>
          <p:nvPr/>
        </p:nvCxnSpPr>
        <p:spPr>
          <a:xfrm flipV="1">
            <a:off x="5959450" y="2690812"/>
            <a:ext cx="279426" cy="496538"/>
          </a:xfrm>
          <a:prstGeom prst="straightConnector1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="" xmlns:a16="http://schemas.microsoft.com/office/drawing/2014/main" id="{D0D843FB-73F4-4AA2-A5DC-95992ECDFA4D}"/>
              </a:ext>
            </a:extLst>
          </p:cNvPr>
          <p:cNvCxnSpPr>
            <a:cxnSpLocks/>
            <a:stCxn id="29" idx="5"/>
          </p:cNvCxnSpPr>
          <p:nvPr/>
        </p:nvCxnSpPr>
        <p:spPr>
          <a:xfrm>
            <a:off x="5959450" y="3699224"/>
            <a:ext cx="317526" cy="496538"/>
          </a:xfrm>
          <a:prstGeom prst="straightConnector1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="" xmlns:a16="http://schemas.microsoft.com/office/drawing/2014/main" id="{2B929466-B5EA-4341-8E30-F40EB69AAB03}"/>
              </a:ext>
            </a:extLst>
          </p:cNvPr>
          <p:cNvCxnSpPr>
            <a:cxnSpLocks/>
            <a:stCxn id="29" idx="3"/>
          </p:cNvCxnSpPr>
          <p:nvPr/>
        </p:nvCxnSpPr>
        <p:spPr>
          <a:xfrm flipH="1">
            <a:off x="2752725" y="3699224"/>
            <a:ext cx="431825" cy="410813"/>
          </a:xfrm>
          <a:prstGeom prst="straightConnector1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="" xmlns:a16="http://schemas.microsoft.com/office/drawing/2014/main" id="{A2ED57DC-B70F-4D37-8452-E3ADF4FE3CAD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4572000" y="1633537"/>
            <a:ext cx="0" cy="1447800"/>
          </a:xfrm>
          <a:prstGeom prst="straightConnector1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="" xmlns:a16="http://schemas.microsoft.com/office/drawing/2014/main" id="{D54F5084-C40F-4FF0-8D32-B2796EBD48D3}"/>
              </a:ext>
            </a:extLst>
          </p:cNvPr>
          <p:cNvCxnSpPr>
            <a:cxnSpLocks/>
            <a:stCxn id="29" idx="4"/>
          </p:cNvCxnSpPr>
          <p:nvPr/>
        </p:nvCxnSpPr>
        <p:spPr>
          <a:xfrm>
            <a:off x="4572000" y="3805237"/>
            <a:ext cx="0" cy="1447800"/>
          </a:xfrm>
          <a:prstGeom prst="straightConnector1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CB6BE9CE-E9E0-49B1-85E5-16E415D2D3D9}"/>
              </a:ext>
            </a:extLst>
          </p:cNvPr>
          <p:cNvGrpSpPr/>
          <p:nvPr/>
        </p:nvGrpSpPr>
        <p:grpSpPr>
          <a:xfrm>
            <a:off x="6381749" y="271462"/>
            <a:ext cx="1857373" cy="2419350"/>
            <a:chOff x="7829550" y="419100"/>
            <a:chExt cx="1857373" cy="2419350"/>
          </a:xfrm>
        </p:grpSpPr>
        <p:sp>
          <p:nvSpPr>
            <p:cNvPr id="37" name="矩形: 圆角 36">
              <a:extLst>
                <a:ext uri="{FF2B5EF4-FFF2-40B4-BE49-F238E27FC236}">
                  <a16:creationId xmlns="" xmlns:a16="http://schemas.microsoft.com/office/drawing/2014/main" id="{0F4524EA-679B-4337-9DE8-255BD448CF87}"/>
                </a:ext>
              </a:extLst>
            </p:cNvPr>
            <p:cNvSpPr/>
            <p:nvPr/>
          </p:nvSpPr>
          <p:spPr>
            <a:xfrm>
              <a:off x="7829550" y="419100"/>
              <a:ext cx="1857373" cy="241935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="" xmlns:a16="http://schemas.microsoft.com/office/drawing/2014/main" id="{446A10FA-09E2-43B0-9778-4FFBB1B54CE6}"/>
                </a:ext>
              </a:extLst>
            </p:cNvPr>
            <p:cNvSpPr/>
            <p:nvPr/>
          </p:nvSpPr>
          <p:spPr>
            <a:xfrm>
              <a:off x="7886699" y="485775"/>
              <a:ext cx="1743073" cy="1762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9AF314F5-F7BB-4ACB-A435-56ED9BF2FE79}"/>
                </a:ext>
              </a:extLst>
            </p:cNvPr>
            <p:cNvSpPr txBox="1"/>
            <p:nvPr/>
          </p:nvSpPr>
          <p:spPr>
            <a:xfrm>
              <a:off x="8029572" y="2343120"/>
              <a:ext cx="1457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trapping</a:t>
              </a:r>
              <a:endParaRPr lang="zh-CN" altLang="en-US" sz="20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11ADDBE0-3C5D-4836-978B-28AF0D055D72}"/>
              </a:ext>
            </a:extLst>
          </p:cNvPr>
          <p:cNvGrpSpPr/>
          <p:nvPr/>
        </p:nvGrpSpPr>
        <p:grpSpPr>
          <a:xfrm>
            <a:off x="895352" y="271462"/>
            <a:ext cx="1857373" cy="2419350"/>
            <a:chOff x="7829550" y="419100"/>
            <a:chExt cx="1857373" cy="2419350"/>
          </a:xfrm>
        </p:grpSpPr>
        <p:sp>
          <p:nvSpPr>
            <p:cNvPr id="41" name="矩形: 圆角 40">
              <a:extLst>
                <a:ext uri="{FF2B5EF4-FFF2-40B4-BE49-F238E27FC236}">
                  <a16:creationId xmlns="" xmlns:a16="http://schemas.microsoft.com/office/drawing/2014/main" id="{1F787690-B08F-4AC0-A143-177E488A809B}"/>
                </a:ext>
              </a:extLst>
            </p:cNvPr>
            <p:cNvSpPr/>
            <p:nvPr/>
          </p:nvSpPr>
          <p:spPr>
            <a:xfrm>
              <a:off x="7829550" y="419100"/>
              <a:ext cx="1857373" cy="241935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="" xmlns:a16="http://schemas.microsoft.com/office/drawing/2014/main" id="{08CCB783-94AC-41A5-A232-1D0994691669}"/>
                </a:ext>
              </a:extLst>
            </p:cNvPr>
            <p:cNvSpPr/>
            <p:nvPr/>
          </p:nvSpPr>
          <p:spPr>
            <a:xfrm>
              <a:off x="7886699" y="485775"/>
              <a:ext cx="1743073" cy="1762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1A19FC54-3433-47DE-9F24-00D0ABBB4274}"/>
                </a:ext>
              </a:extLst>
            </p:cNvPr>
            <p:cNvSpPr txBox="1"/>
            <p:nvPr/>
          </p:nvSpPr>
          <p:spPr>
            <a:xfrm>
              <a:off x="8029572" y="2343120"/>
              <a:ext cx="1457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sucking</a:t>
              </a:r>
              <a:endParaRPr lang="zh-CN" altLang="en-US" sz="20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89433424-44CB-46ED-997B-08A65B025C61}"/>
              </a:ext>
            </a:extLst>
          </p:cNvPr>
          <p:cNvGrpSpPr/>
          <p:nvPr/>
        </p:nvGrpSpPr>
        <p:grpSpPr>
          <a:xfrm>
            <a:off x="895352" y="4110037"/>
            <a:ext cx="1857373" cy="2419350"/>
            <a:chOff x="7829550" y="419100"/>
            <a:chExt cx="1857373" cy="2419350"/>
          </a:xfrm>
        </p:grpSpPr>
        <p:sp>
          <p:nvSpPr>
            <p:cNvPr id="45" name="矩形: 圆角 44">
              <a:extLst>
                <a:ext uri="{FF2B5EF4-FFF2-40B4-BE49-F238E27FC236}">
                  <a16:creationId xmlns="" xmlns:a16="http://schemas.microsoft.com/office/drawing/2014/main" id="{FBEF0113-9A7A-441D-8631-8FB40917C8B4}"/>
                </a:ext>
              </a:extLst>
            </p:cNvPr>
            <p:cNvSpPr/>
            <p:nvPr/>
          </p:nvSpPr>
          <p:spPr>
            <a:xfrm>
              <a:off x="7829550" y="419100"/>
              <a:ext cx="1857373" cy="241935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="" xmlns:a16="http://schemas.microsoft.com/office/drawing/2014/main" id="{EF5BD0DF-E492-4283-83EA-EAFB8072A7D5}"/>
                </a:ext>
              </a:extLst>
            </p:cNvPr>
            <p:cNvSpPr/>
            <p:nvPr/>
          </p:nvSpPr>
          <p:spPr>
            <a:xfrm>
              <a:off x="7886699" y="485775"/>
              <a:ext cx="1743073" cy="1762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F4D92EE9-3688-4571-8F6F-732EDD1E2E1D}"/>
                </a:ext>
              </a:extLst>
            </p:cNvPr>
            <p:cNvSpPr txBox="1"/>
            <p:nvPr/>
          </p:nvSpPr>
          <p:spPr>
            <a:xfrm>
              <a:off x="8029572" y="2343120"/>
              <a:ext cx="1457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smelly</a:t>
              </a:r>
              <a:endParaRPr lang="zh-CN" altLang="en-US" sz="20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9E2EDFB1-62A5-4316-BBC8-C1B5D0C2CA46}"/>
              </a:ext>
            </a:extLst>
          </p:cNvPr>
          <p:cNvGrpSpPr/>
          <p:nvPr/>
        </p:nvGrpSpPr>
        <p:grpSpPr>
          <a:xfrm>
            <a:off x="6381749" y="4107413"/>
            <a:ext cx="1857373" cy="2419350"/>
            <a:chOff x="7829550" y="419100"/>
            <a:chExt cx="1857373" cy="2419350"/>
          </a:xfrm>
        </p:grpSpPr>
        <p:sp>
          <p:nvSpPr>
            <p:cNvPr id="49" name="矩形: 圆角 48">
              <a:extLst>
                <a:ext uri="{FF2B5EF4-FFF2-40B4-BE49-F238E27FC236}">
                  <a16:creationId xmlns="" xmlns:a16="http://schemas.microsoft.com/office/drawing/2014/main" id="{73C61839-13E3-49A4-988A-C35B6A7DD166}"/>
                </a:ext>
              </a:extLst>
            </p:cNvPr>
            <p:cNvSpPr/>
            <p:nvPr/>
          </p:nvSpPr>
          <p:spPr>
            <a:xfrm>
              <a:off x="7829550" y="419100"/>
              <a:ext cx="1857373" cy="241935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="" xmlns:a16="http://schemas.microsoft.com/office/drawing/2014/main" id="{F0542FBC-33C4-43B0-9EDC-E51FDB502986}"/>
                </a:ext>
              </a:extLst>
            </p:cNvPr>
            <p:cNvSpPr/>
            <p:nvPr/>
          </p:nvSpPr>
          <p:spPr>
            <a:xfrm>
              <a:off x="7886699" y="485775"/>
              <a:ext cx="1743073" cy="1762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B56FD8B0-F000-4E42-8D07-50DDE7299E64}"/>
                </a:ext>
              </a:extLst>
            </p:cNvPr>
            <p:cNvSpPr txBox="1"/>
            <p:nvPr/>
          </p:nvSpPr>
          <p:spPr>
            <a:xfrm>
              <a:off x="8029572" y="2343120"/>
              <a:ext cx="1457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noisy</a:t>
              </a:r>
              <a:endParaRPr lang="zh-CN" altLang="en-US" sz="20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B8AA11E1-7344-4FC6-8E26-73DAD992BF7F}"/>
              </a:ext>
            </a:extLst>
          </p:cNvPr>
          <p:cNvGrpSpPr/>
          <p:nvPr/>
        </p:nvGrpSpPr>
        <p:grpSpPr>
          <a:xfrm>
            <a:off x="3140087" y="0"/>
            <a:ext cx="2854299" cy="1571625"/>
            <a:chOff x="7829550" y="419100"/>
            <a:chExt cx="1857373" cy="2419350"/>
          </a:xfrm>
        </p:grpSpPr>
        <p:sp>
          <p:nvSpPr>
            <p:cNvPr id="53" name="矩形: 圆角 52">
              <a:extLst>
                <a:ext uri="{FF2B5EF4-FFF2-40B4-BE49-F238E27FC236}">
                  <a16:creationId xmlns="" xmlns:a16="http://schemas.microsoft.com/office/drawing/2014/main" id="{46100465-A4B1-47D6-A080-EFD3471ABDE5}"/>
                </a:ext>
              </a:extLst>
            </p:cNvPr>
            <p:cNvSpPr/>
            <p:nvPr/>
          </p:nvSpPr>
          <p:spPr>
            <a:xfrm>
              <a:off x="7829550" y="419100"/>
              <a:ext cx="1857373" cy="241935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矩形: 圆角 53">
              <a:extLst>
                <a:ext uri="{FF2B5EF4-FFF2-40B4-BE49-F238E27FC236}">
                  <a16:creationId xmlns="" xmlns:a16="http://schemas.microsoft.com/office/drawing/2014/main" id="{F226623B-7A79-4BB8-AD2A-59A25EDA9016}"/>
                </a:ext>
              </a:extLst>
            </p:cNvPr>
            <p:cNvSpPr/>
            <p:nvPr/>
          </p:nvSpPr>
          <p:spPr>
            <a:xfrm>
              <a:off x="7886699" y="485775"/>
              <a:ext cx="1743073" cy="1762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="" xmlns:a16="http://schemas.microsoft.com/office/drawing/2014/main" id="{BCFDA661-47C2-4626-BB41-43B0E67878A0}"/>
                </a:ext>
              </a:extLst>
            </p:cNvPr>
            <p:cNvSpPr txBox="1"/>
            <p:nvPr/>
          </p:nvSpPr>
          <p:spPr>
            <a:xfrm>
              <a:off x="8029573" y="2209836"/>
              <a:ext cx="1457325" cy="615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very old</a:t>
              </a:r>
              <a:endParaRPr lang="zh-CN" altLang="en-US" sz="20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A6353E86-1F0F-42E9-BA5A-A85AB1119837}"/>
              </a:ext>
            </a:extLst>
          </p:cNvPr>
          <p:cNvGrpSpPr/>
          <p:nvPr/>
        </p:nvGrpSpPr>
        <p:grpSpPr>
          <a:xfrm>
            <a:off x="3144850" y="5310157"/>
            <a:ext cx="2854299" cy="1571625"/>
            <a:chOff x="7829550" y="419100"/>
            <a:chExt cx="1857373" cy="2419350"/>
          </a:xfrm>
        </p:grpSpPr>
        <p:sp>
          <p:nvSpPr>
            <p:cNvPr id="57" name="矩形: 圆角 56">
              <a:extLst>
                <a:ext uri="{FF2B5EF4-FFF2-40B4-BE49-F238E27FC236}">
                  <a16:creationId xmlns="" xmlns:a16="http://schemas.microsoft.com/office/drawing/2014/main" id="{66DE209F-5FDC-4E29-9B9D-3CC6A690C146}"/>
                </a:ext>
              </a:extLst>
            </p:cNvPr>
            <p:cNvSpPr/>
            <p:nvPr/>
          </p:nvSpPr>
          <p:spPr>
            <a:xfrm>
              <a:off x="7829550" y="419100"/>
              <a:ext cx="1857373" cy="241935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矩形: 圆角 57">
              <a:extLst>
                <a:ext uri="{FF2B5EF4-FFF2-40B4-BE49-F238E27FC236}">
                  <a16:creationId xmlns="" xmlns:a16="http://schemas.microsoft.com/office/drawing/2014/main" id="{CBAA4304-F4B6-4611-A881-4C05E463302D}"/>
                </a:ext>
              </a:extLst>
            </p:cNvPr>
            <p:cNvSpPr/>
            <p:nvPr/>
          </p:nvSpPr>
          <p:spPr>
            <a:xfrm>
              <a:off x="7886699" y="485775"/>
              <a:ext cx="1743073" cy="1762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="" xmlns:a16="http://schemas.microsoft.com/office/drawing/2014/main" id="{9569ADBA-B82F-4617-86AE-32C7B2265B03}"/>
                </a:ext>
              </a:extLst>
            </p:cNvPr>
            <p:cNvSpPr txBox="1"/>
            <p:nvPr/>
          </p:nvSpPr>
          <p:spPr>
            <a:xfrm>
              <a:off x="8029573" y="2209836"/>
              <a:ext cx="1457325" cy="615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looking dead</a:t>
              </a:r>
              <a:endParaRPr lang="zh-CN" altLang="en-US" sz="20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4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2C4D318-5A38-4A30-8379-AF59C524DE1D}"/>
              </a:ext>
            </a:extLst>
          </p:cNvPr>
          <p:cNvSpPr txBox="1"/>
          <p:nvPr/>
        </p:nvSpPr>
        <p:spPr>
          <a:xfrm>
            <a:off x="415920" y="386098"/>
            <a:ext cx="80427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Introduce the plants in groups</a:t>
            </a:r>
            <a:endParaRPr lang="en-US" altLang="zh-CN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6D5B9F1-96E0-4088-A42C-1B787A50FFE6}"/>
              </a:ext>
            </a:extLst>
          </p:cNvPr>
          <p:cNvPicPr>
            <a:picLocks/>
          </p:cNvPicPr>
          <p:nvPr/>
        </p:nvPicPr>
        <p:blipFill>
          <a:blip r:embed="rId2"/>
          <a:srcRect r="31663" b="31138"/>
          <a:stretch>
            <a:fillRect/>
          </a:stretch>
        </p:blipFill>
        <p:spPr>
          <a:xfrm>
            <a:off x="177421" y="1226813"/>
            <a:ext cx="2743200" cy="25809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72B231F-AA03-4F47-96F9-C2090865E4C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38" y="1226816"/>
            <a:ext cx="2853559" cy="25916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4645F61-1AED-4644-8278-19A7AB36061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1274" y="1226815"/>
            <a:ext cx="2851728" cy="25916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62BD45E-3C11-438B-93C7-BEAD96D3191B}"/>
              </a:ext>
            </a:extLst>
          </p:cNvPr>
          <p:cNvPicPr>
            <a:picLocks/>
          </p:cNvPicPr>
          <p:nvPr/>
        </p:nvPicPr>
        <p:blipFill>
          <a:blip r:embed="rId5"/>
          <a:srcRect l="3736" t="25287" r="44332" b="37075"/>
          <a:stretch>
            <a:fillRect/>
          </a:stretch>
        </p:blipFill>
        <p:spPr>
          <a:xfrm>
            <a:off x="177421" y="4121625"/>
            <a:ext cx="2756848" cy="25657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97A0360-970C-4DF9-B0E8-E0FD4AFFB52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56913" y="4114904"/>
            <a:ext cx="2851728" cy="25916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9552E72-6503-4A8E-94B1-035557441977}"/>
              </a:ext>
            </a:extLst>
          </p:cNvPr>
          <p:cNvPicPr>
            <a:picLocks/>
          </p:cNvPicPr>
          <p:nvPr/>
        </p:nvPicPr>
        <p:blipFill>
          <a:blip r:embed="rId7"/>
          <a:srcRect t="21321" r="36946" b="15484"/>
          <a:stretch>
            <a:fillRect/>
          </a:stretch>
        </p:blipFill>
        <p:spPr>
          <a:xfrm>
            <a:off x="6168788" y="4121624"/>
            <a:ext cx="2797791" cy="255213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794FD47-E0DF-4127-A433-4EA3BFB61476}"/>
              </a:ext>
            </a:extLst>
          </p:cNvPr>
          <p:cNvSpPr txBox="1"/>
          <p:nvPr/>
        </p:nvSpPr>
        <p:spPr>
          <a:xfrm>
            <a:off x="1709494" y="2620139"/>
            <a:ext cx="572501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latin typeface="Arial Black" panose="020B0A04020102020204" pitchFamily="34" charset="0"/>
              </a:rPr>
              <a:t>Which one is most special?</a:t>
            </a:r>
            <a:endParaRPr lang="en-US" altLang="zh-CN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16E39B4-9219-4C7F-97FF-148026EF93EC}"/>
              </a:ext>
            </a:extLst>
          </p:cNvPr>
          <p:cNvSpPr txBox="1"/>
          <p:nvPr/>
        </p:nvSpPr>
        <p:spPr>
          <a:xfrm>
            <a:off x="1321777" y="2389995"/>
            <a:ext cx="65004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Read </a:t>
            </a:r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the names of the plants.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8CA05F9-FF82-43EA-A550-73C1CBF671DD}"/>
              </a:ext>
            </a:extLst>
          </p:cNvPr>
          <p:cNvSpPr txBox="1"/>
          <p:nvPr/>
        </p:nvSpPr>
        <p:spPr>
          <a:xfrm>
            <a:off x="464558" y="629289"/>
            <a:ext cx="80427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Introduce the plants.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B9FFB6D-0991-40E1-AF5B-83F2F1B788BE}"/>
              </a:ext>
            </a:extLst>
          </p:cNvPr>
          <p:cNvSpPr txBox="1"/>
          <p:nvPr/>
        </p:nvSpPr>
        <p:spPr>
          <a:xfrm>
            <a:off x="1321777" y="3567042"/>
            <a:ext cx="65004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Introduce where they live. 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3ABAF5C-3835-49EE-9949-C06428BB6AD6}"/>
              </a:ext>
            </a:extLst>
          </p:cNvPr>
          <p:cNvSpPr txBox="1"/>
          <p:nvPr/>
        </p:nvSpPr>
        <p:spPr>
          <a:xfrm>
            <a:off x="1321777" y="4744089"/>
            <a:ext cx="65004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Explain how they are different.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lant-2004483_1280.jpg"/>
          <p:cNvPicPr>
            <a:picLocks noChangeAspect="1"/>
          </p:cNvPicPr>
          <p:nvPr/>
        </p:nvPicPr>
        <p:blipFill>
          <a:blip r:embed="rId2"/>
          <a:srcRect l="111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plants-1889169_640.jpg"/>
          <p:cNvPicPr>
            <a:picLocks noChangeAspect="1"/>
          </p:cNvPicPr>
          <p:nvPr/>
        </p:nvPicPr>
        <p:blipFill>
          <a:blip r:embed="rId3"/>
          <a:srcRect t="14624" r="13309" b="11107"/>
          <a:stretch>
            <a:fillRect/>
          </a:stretch>
        </p:blipFill>
        <p:spPr>
          <a:xfrm>
            <a:off x="207054" y="3641833"/>
            <a:ext cx="3450546" cy="2217086"/>
          </a:xfrm>
          <a:prstGeom prst="rect">
            <a:avLst/>
          </a:prstGeom>
        </p:spPr>
      </p:pic>
      <p:pic>
        <p:nvPicPr>
          <p:cNvPr id="4" name="图片 3" descr="pitcher-plant-362370_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27" y="945931"/>
            <a:ext cx="3471307" cy="2364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1282" y="930165"/>
            <a:ext cx="4083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 w="11430"/>
                <a:solidFill>
                  <a:srgbClr val="E9A92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you know any other plants?</a:t>
            </a:r>
            <a:endParaRPr lang="zh-CN" altLang="en-US" sz="3600" b="1" dirty="0">
              <a:ln w="11430"/>
              <a:solidFill>
                <a:srgbClr val="E9A92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154</Words>
  <Application>Microsoft Office PowerPoint</Application>
  <PresentationFormat>全屏显示(4:3)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允</dc:creator>
  <cp:lastModifiedBy>fltrp</cp:lastModifiedBy>
  <cp:revision>39</cp:revision>
  <dcterms:created xsi:type="dcterms:W3CDTF">2018-08-29T02:01:50Z</dcterms:created>
  <dcterms:modified xsi:type="dcterms:W3CDTF">2019-01-19T08:04:00Z</dcterms:modified>
</cp:coreProperties>
</file>