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65" r:id="rId2"/>
    <p:sldId id="264" r:id="rId3"/>
    <p:sldId id="266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7" r:id="rId12"/>
    <p:sldId id="263" r:id="rId13"/>
    <p:sldId id="286" r:id="rId14"/>
    <p:sldId id="284" r:id="rId15"/>
    <p:sldId id="281" r:id="rId16"/>
    <p:sldId id="282" r:id="rId17"/>
    <p:sldId id="283" r:id="rId18"/>
    <p:sldId id="268" r:id="rId19"/>
    <p:sldId id="269" r:id="rId20"/>
    <p:sldId id="270" r:id="rId21"/>
    <p:sldId id="271" r:id="rId22"/>
    <p:sldId id="285" r:id="rId23"/>
    <p:sldId id="287" r:id="rId24"/>
    <p:sldId id="288" r:id="rId25"/>
    <p:sldId id="289" r:id="rId2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E72A6-DCBF-4525-858F-A5264A494BCA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53CF6-3026-4578-9534-AFA64DA8FD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6066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53CF6-3026-4578-9534-AFA64DA8FDD7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58A3E-11FE-4FCC-879A-4CD050FDA58E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2FEB-3DCE-466D-8DA5-45AD23A314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58A3E-11FE-4FCC-879A-4CD050FDA58E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2FEB-3DCE-466D-8DA5-45AD23A314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58A3E-11FE-4FCC-879A-4CD050FDA58E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2FEB-3DCE-466D-8DA5-45AD23A314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58A3E-11FE-4FCC-879A-4CD050FDA58E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2FEB-3DCE-466D-8DA5-45AD23A314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58A3E-11FE-4FCC-879A-4CD050FDA58E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2FEB-3DCE-466D-8DA5-45AD23A314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58A3E-11FE-4FCC-879A-4CD050FDA58E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2FEB-3DCE-466D-8DA5-45AD23A314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58A3E-11FE-4FCC-879A-4CD050FDA58E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2FEB-3DCE-466D-8DA5-45AD23A314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58A3E-11FE-4FCC-879A-4CD050FDA58E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2FEB-3DCE-466D-8DA5-45AD23A314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58A3E-11FE-4FCC-879A-4CD050FDA58E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2FEB-3DCE-466D-8DA5-45AD23A314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58A3E-11FE-4FCC-879A-4CD050FDA58E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2FEB-3DCE-466D-8DA5-45AD23A314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58A3E-11FE-4FCC-879A-4CD050FDA58E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2FEB-3DCE-466D-8DA5-45AD23A314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58A3E-11FE-4FCC-879A-4CD050FDA58E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E2FEB-3DCE-466D-8DA5-45AD23A314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5" Type="http://schemas.openxmlformats.org/officeDocument/2006/relationships/image" Target="../media/image3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Relationship Id="rId1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428860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ea typeface="黑体" panose="02010609060101010101" pitchFamily="49" charset="-122"/>
              </a:rPr>
              <a:t>多维阅读第</a:t>
            </a:r>
            <a:r>
              <a:rPr lang="en-US" altLang="zh-CN" sz="2400" b="1" dirty="0" smtClean="0">
                <a:ea typeface="黑体" panose="02010609060101010101" pitchFamily="49" charset="-122"/>
              </a:rPr>
              <a:t>4</a:t>
            </a:r>
            <a:r>
              <a:rPr lang="zh-CN" altLang="en-US" sz="2400" b="1" dirty="0" smtClean="0">
                <a:ea typeface="黑体" panose="02010609060101010101" pitchFamily="49" charset="-122"/>
              </a:rPr>
              <a:t>级</a:t>
            </a:r>
            <a:endParaRPr lang="zh-CN" altLang="en-US" sz="2400" b="1" dirty="0"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00100" y="928670"/>
            <a:ext cx="656622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The Turtle’s Journey</a:t>
            </a:r>
            <a:endParaRPr lang="zh-CN" altLang="en-US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239929"/>
            <a:ext cx="6786610" cy="461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9 读物 新西兰\Package 4 全部\多维阅读第4级\多维阅读第4级 封面扉页及图片\多维阅读第4级 正文-jpg\1-小海龟回家\1-小海龟回家_页面_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652955"/>
            <a:ext cx="4572000" cy="6205045"/>
          </a:xfrm>
          <a:prstGeom prst="rect">
            <a:avLst/>
          </a:prstGeom>
          <a:noFill/>
        </p:spPr>
      </p:pic>
      <p:pic>
        <p:nvPicPr>
          <p:cNvPr id="9219" name="Picture 3" descr="D:\9 读物 新西兰\Package 4 全部\多维阅读第4级\多维阅读第4级 封面扉页及图片\多维阅读第4级 正文-jpg\1-小海龟回家\1-小海龟回家_页面_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642918"/>
            <a:ext cx="4579396" cy="621508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29124" y="5500702"/>
            <a:ext cx="300039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Kozuka Gothic Pr6N R" pitchFamily="34" charset="-128"/>
                <a:ea typeface="Kozuka Gothic Pr6N R" pitchFamily="34" charset="-128"/>
              </a:rPr>
              <a:t>Where are the hatchlings now? 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" y="5500702"/>
            <a:ext cx="3663483" cy="7143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315" y="116840"/>
            <a:ext cx="6149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ea"/>
              </a:rPr>
              <a:t>Let's listen and point.</a:t>
            </a:r>
          </a:p>
        </p:txBody>
      </p:sp>
      <p:sp>
        <p:nvSpPr>
          <p:cNvPr id="2" name="TextBox 3"/>
          <p:cNvSpPr txBox="1"/>
          <p:nvPr/>
        </p:nvSpPr>
        <p:spPr>
          <a:xfrm>
            <a:off x="3749040" y="116840"/>
            <a:ext cx="6149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ea"/>
              </a:rPr>
              <a:t>Listen again and read after it.</a:t>
            </a:r>
          </a:p>
        </p:txBody>
      </p:sp>
      <p:pic>
        <p:nvPicPr>
          <p:cNvPr id="11" name="Picture 2" descr="D:\9 读物 新西兰\Package 4 全部\多维阅读第4级\多维阅读第4级 封面扉页及图片\多维阅读第4级 正文-jpg\1-小海龟回家\1-小海龟回家_页面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000108"/>
            <a:ext cx="1210632" cy="1643050"/>
          </a:xfrm>
          <a:prstGeom prst="rect">
            <a:avLst/>
          </a:prstGeom>
          <a:noFill/>
        </p:spPr>
      </p:pic>
      <p:pic>
        <p:nvPicPr>
          <p:cNvPr id="12" name="Picture 3" descr="D:\9 读物 新西兰\Package 4 全部\多维阅读第4级\多维阅读第4级 封面扉页及图片\多维阅读第4级 正文-jpg\1-小海龟回家\1-小海龟回家_页面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28" y="1000108"/>
            <a:ext cx="1210624" cy="1643039"/>
          </a:xfrm>
          <a:prstGeom prst="rect">
            <a:avLst/>
          </a:prstGeom>
          <a:noFill/>
        </p:spPr>
      </p:pic>
      <p:pic>
        <p:nvPicPr>
          <p:cNvPr id="10242" name="Picture 2" descr="D:\9 读物 新西兰\Package 4 全部\多维阅读第4级\多维阅读第4级 封面扉页及图片\多维阅读第4级 正文-jpg\1-小海龟回家\1-小海龟回家_页面_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928670"/>
            <a:ext cx="1352165" cy="1835137"/>
          </a:xfrm>
          <a:prstGeom prst="rect">
            <a:avLst/>
          </a:prstGeom>
          <a:noFill/>
        </p:spPr>
      </p:pic>
      <p:pic>
        <p:nvPicPr>
          <p:cNvPr id="10243" name="Picture 3" descr="D:\9 读物 新西兰\Package 4 全部\多维阅读第4级\多维阅读第4级 封面扉页及图片\多维阅读第4级 正文-jpg\1-小海龟回家\1-小海龟回家_页面_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928670"/>
            <a:ext cx="1352165" cy="1835137"/>
          </a:xfrm>
          <a:prstGeom prst="rect">
            <a:avLst/>
          </a:prstGeom>
          <a:noFill/>
        </p:spPr>
      </p:pic>
      <p:pic>
        <p:nvPicPr>
          <p:cNvPr id="10244" name="Picture 4" descr="D:\9 读物 新西兰\Package 4 全部\多维阅读第4级\多维阅读第4级 封面扉页及图片\多维阅读第4级 正文-jpg\1-小海龟回家\1-小海龟回家_页面_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5206" y="857232"/>
            <a:ext cx="1495012" cy="2029006"/>
          </a:xfrm>
          <a:prstGeom prst="rect">
            <a:avLst/>
          </a:prstGeom>
          <a:noFill/>
        </p:spPr>
      </p:pic>
      <p:pic>
        <p:nvPicPr>
          <p:cNvPr id="10245" name="Picture 5" descr="D:\9 读物 新西兰\Package 4 全部\多维阅读第4级\多维阅读第4级 封面扉页及图片\多维阅读第4级 正文-jpg\1-小海龟回家\1-小海龟回家_页面_0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6446" y="857232"/>
            <a:ext cx="1495012" cy="2029006"/>
          </a:xfrm>
          <a:prstGeom prst="rect">
            <a:avLst/>
          </a:prstGeom>
          <a:noFill/>
        </p:spPr>
      </p:pic>
      <p:pic>
        <p:nvPicPr>
          <p:cNvPr id="10246" name="Picture 6" descr="D:\9 读物 新西兰\Package 4 全部\多维阅读第4级\多维阅读第4级 封面扉页及图片\多维阅读第4级 正文-jpg\1-小海龟回家\1-小海龟回家_页面_0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57290" y="2857496"/>
            <a:ext cx="1404802" cy="1906575"/>
          </a:xfrm>
          <a:prstGeom prst="rect">
            <a:avLst/>
          </a:prstGeom>
          <a:noFill/>
        </p:spPr>
      </p:pic>
      <p:pic>
        <p:nvPicPr>
          <p:cNvPr id="10247" name="Picture 7" descr="D:\9 读物 新西兰\Package 4 全部\多维阅读第4级\多维阅读第4级 封面扉页及图片\多维阅读第4级 正文-jpg\1-小海龟回家\1-小海龟回家_页面_0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2857496"/>
            <a:ext cx="1404802" cy="1906575"/>
          </a:xfrm>
          <a:prstGeom prst="rect">
            <a:avLst/>
          </a:prstGeom>
          <a:noFill/>
        </p:spPr>
      </p:pic>
      <p:pic>
        <p:nvPicPr>
          <p:cNvPr id="10248" name="Picture 8" descr="D:\9 读物 新西兰\Package 4 全部\多维阅读第4级\多维阅读第4级 封面扉页及图片\多维阅读第4级 正文-jpg\1-小海龟回家\1-小海龟回家_页面_1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43372" y="2928934"/>
            <a:ext cx="1352165" cy="1835137"/>
          </a:xfrm>
          <a:prstGeom prst="rect">
            <a:avLst/>
          </a:prstGeom>
          <a:noFill/>
        </p:spPr>
      </p:pic>
      <p:pic>
        <p:nvPicPr>
          <p:cNvPr id="10249" name="Picture 9" descr="D:\9 读物 新西兰\Package 4 全部\多维阅读第4级\多维阅读第4级 封面扉页及图片\多维阅读第4级 正文-jpg\1-小海龟回家\1-小海龟回家_页面_1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57488" y="2928934"/>
            <a:ext cx="1352165" cy="1835137"/>
          </a:xfrm>
          <a:prstGeom prst="rect">
            <a:avLst/>
          </a:prstGeom>
          <a:noFill/>
        </p:spPr>
      </p:pic>
      <p:pic>
        <p:nvPicPr>
          <p:cNvPr id="10250" name="Picture 10" descr="D:\9 读物 新西兰\Package 4 全部\多维阅读第4级\多维阅读第4级 封面扉页及图片\多维阅读第4级 正文-jpg\1-小海龟回家\1-小海龟回家_页面_13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43768" y="2928934"/>
            <a:ext cx="1368560" cy="1857388"/>
          </a:xfrm>
          <a:prstGeom prst="rect">
            <a:avLst/>
          </a:prstGeom>
          <a:noFill/>
        </p:spPr>
      </p:pic>
      <p:pic>
        <p:nvPicPr>
          <p:cNvPr id="10251" name="Picture 11" descr="D:\9 读物 新西兰\Package 4 全部\多维阅读第4级\多维阅读第4级 封面扉页及图片\多维阅读第4级 正文-jpg\1-小海龟回家\1-小海龟回家_页面_12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86446" y="2928934"/>
            <a:ext cx="1368560" cy="1857388"/>
          </a:xfrm>
          <a:prstGeom prst="rect">
            <a:avLst/>
          </a:prstGeom>
          <a:noFill/>
        </p:spPr>
      </p:pic>
      <p:pic>
        <p:nvPicPr>
          <p:cNvPr id="10252" name="Picture 12" descr="D:\9 读物 新西兰\Package 4 全部\多维阅读第4级\多维阅读第4级 封面扉页及图片\多维阅读第4级 正文-jpg\1-小海龟回家\1-小海龟回家_页面_15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357686" y="4918911"/>
            <a:ext cx="1428760" cy="1939089"/>
          </a:xfrm>
          <a:prstGeom prst="rect">
            <a:avLst/>
          </a:prstGeom>
          <a:noFill/>
        </p:spPr>
      </p:pic>
      <p:pic>
        <p:nvPicPr>
          <p:cNvPr id="10253" name="Picture 13" descr="D:\9 读物 新西兰\Package 4 全部\多维阅读第4级\多维阅读第4级 封面扉页及图片\多维阅读第4级 正文-jpg\1-小海龟回家\1-小海龟回家_页面_14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928926" y="4918911"/>
            <a:ext cx="1428760" cy="19390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1495" y="273685"/>
            <a:ext cx="8398223" cy="9531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Kozuka Gothic Pr6N R" pitchFamily="34" charset="-128"/>
                <a:ea typeface="Kozuka Gothic Pr6N R" pitchFamily="34" charset="-128"/>
              </a:rPr>
              <a:t>The title is </a:t>
            </a:r>
            <a:r>
              <a:rPr lang="en-US" altLang="zh-CN" sz="2800" i="1" dirty="0" smtClean="0">
                <a:latin typeface="Kozuka Gothic Pr6N R" pitchFamily="34" charset="-128"/>
                <a:ea typeface="Kozuka Gothic Pr6N R" pitchFamily="34" charset="-128"/>
              </a:rPr>
              <a:t>The Turtle's </a:t>
            </a:r>
            <a:r>
              <a:rPr lang="en-US" altLang="zh-CN" sz="2800" i="1" dirty="0" smtClean="0">
                <a:latin typeface="Kozuka Gothic Pr6N R" pitchFamily="34" charset="-128"/>
                <a:ea typeface="Kozuka Gothic Pr6N R" pitchFamily="34" charset="-128"/>
              </a:rPr>
              <a:t>Journey.</a:t>
            </a:r>
            <a:r>
              <a:rPr lang="en-US" altLang="zh-CN" sz="2800" dirty="0" smtClean="0">
                <a:latin typeface="Kozuka Gothic Pr6N R" pitchFamily="34" charset="-128"/>
                <a:ea typeface="Kozuka Gothic Pr6N R" pitchFamily="34" charset="-128"/>
              </a:rPr>
              <a:t> </a:t>
            </a:r>
            <a:r>
              <a:rPr lang="en-US" altLang="zh-CN" sz="2800" dirty="0">
                <a:latin typeface="Kozuka Gothic Pr6N R" pitchFamily="34" charset="-128"/>
                <a:ea typeface="Kozuka Gothic Pr6N R" pitchFamily="34" charset="-128"/>
              </a:rPr>
              <a:t>W</a:t>
            </a:r>
            <a:r>
              <a:rPr lang="en-US" altLang="zh-CN" sz="2800" dirty="0" smtClean="0">
                <a:latin typeface="Kozuka Gothic Pr6N R" pitchFamily="34" charset="-128"/>
                <a:ea typeface="Kozuka Gothic Pr6N R" pitchFamily="34" charset="-128"/>
              </a:rPr>
              <a:t>hat does the word </a:t>
            </a:r>
            <a:r>
              <a:rPr lang="en-US" altLang="zh-CN" sz="2800" b="1" dirty="0" smtClean="0">
                <a:latin typeface="Kozuka Gothic Pr6N R" pitchFamily="34" charset="-128"/>
                <a:ea typeface="Kozuka Gothic Pr6N R" pitchFamily="34" charset="-128"/>
              </a:rPr>
              <a:t>journey </a:t>
            </a:r>
            <a:r>
              <a:rPr lang="en-US" altLang="zh-CN" sz="2800" dirty="0" smtClean="0">
                <a:latin typeface="Kozuka Gothic Pr6N R" pitchFamily="34" charset="-128"/>
                <a:ea typeface="Kozuka Gothic Pr6N R" pitchFamily="34" charset="-128"/>
              </a:rPr>
              <a:t>mean? </a:t>
            </a:r>
            <a:endParaRPr lang="zh-CN" altLang="en-US" sz="2800" dirty="0" smtClean="0">
              <a:latin typeface="Kozuka Gothic Pr6N R" pitchFamily="34" charset="-128"/>
              <a:ea typeface="Kozuka Gothic Pr6N R" pitchFamily="34" charset="-128"/>
            </a:endParaRPr>
          </a:p>
        </p:txBody>
      </p:sp>
      <p:sp>
        <p:nvSpPr>
          <p:cNvPr id="2" name="TextBox 5"/>
          <p:cNvSpPr txBox="1"/>
          <p:nvPr/>
        </p:nvSpPr>
        <p:spPr>
          <a:xfrm>
            <a:off x="895350" y="1579245"/>
            <a:ext cx="1250315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ea"/>
              </a:rPr>
              <a:t>A </a:t>
            </a:r>
            <a:r>
              <a:rPr lang="zh-CN" altLang="en-US" sz="2800" dirty="0" smtClean="0">
                <a:latin typeface="+mn-ea"/>
              </a:rPr>
              <a:t>旅行</a:t>
            </a:r>
          </a:p>
        </p:txBody>
      </p:sp>
      <p:sp>
        <p:nvSpPr>
          <p:cNvPr id="3" name="TextBox 5"/>
          <p:cNvSpPr txBox="1"/>
          <p:nvPr/>
        </p:nvSpPr>
        <p:spPr>
          <a:xfrm>
            <a:off x="2835275" y="1579245"/>
            <a:ext cx="1250315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ea"/>
              </a:rPr>
              <a:t>B </a:t>
            </a:r>
            <a:r>
              <a:rPr lang="zh-CN" altLang="en-US" sz="2800" dirty="0" smtClean="0">
                <a:latin typeface="+mn-ea"/>
              </a:rPr>
              <a:t>一生</a:t>
            </a:r>
          </a:p>
        </p:txBody>
      </p:sp>
      <p:sp>
        <p:nvSpPr>
          <p:cNvPr id="4" name="TextBox 5"/>
          <p:cNvSpPr txBox="1"/>
          <p:nvPr/>
        </p:nvSpPr>
        <p:spPr>
          <a:xfrm>
            <a:off x="4904105" y="1579245"/>
            <a:ext cx="1250315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ea"/>
              </a:rPr>
              <a:t>C </a:t>
            </a:r>
            <a:r>
              <a:rPr lang="zh-CN" altLang="en-US" sz="2800" dirty="0" smtClean="0">
                <a:latin typeface="+mn-ea"/>
              </a:rPr>
              <a:t>探险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157085" y="1579245"/>
            <a:ext cx="1250315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ea"/>
              </a:rPr>
              <a:t>D </a:t>
            </a:r>
            <a:r>
              <a:rPr lang="zh-CN" altLang="en-US" sz="2800" dirty="0" smtClean="0">
                <a:latin typeface="+mn-ea"/>
              </a:rPr>
              <a:t>成长</a:t>
            </a:r>
          </a:p>
        </p:txBody>
      </p:sp>
      <p:sp>
        <p:nvSpPr>
          <p:cNvPr id="7" name="椭圆 6"/>
          <p:cNvSpPr/>
          <p:nvPr/>
        </p:nvSpPr>
        <p:spPr>
          <a:xfrm>
            <a:off x="732155" y="1437005"/>
            <a:ext cx="1577340" cy="8102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544734"/>
            <a:ext cx="3238508" cy="431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254635" y="130175"/>
            <a:ext cx="8675083" cy="181588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+mn-ea"/>
              </a:rPr>
              <a:t>Please complete the diagram to show what happened in the story</a:t>
            </a:r>
            <a:r>
              <a:rPr lang="en-US" sz="2800" dirty="0" smtClean="0">
                <a:latin typeface="+mn-ea"/>
              </a:rPr>
              <a:t>. Retell the story with your partner </a:t>
            </a:r>
            <a:r>
              <a:rPr lang="en-US" sz="2800" dirty="0" smtClean="0">
                <a:latin typeface="+mn-ea"/>
              </a:rPr>
              <a:t>using </a:t>
            </a:r>
            <a:r>
              <a:rPr lang="en-US" sz="2800" dirty="0" smtClean="0">
                <a:latin typeface="+mn-ea"/>
              </a:rPr>
              <a:t>the story map.</a:t>
            </a:r>
            <a:endParaRPr lang="zh-CN" altLang="en-US" sz="2800" dirty="0" smtClean="0">
              <a:latin typeface="+mn-ea"/>
            </a:endParaRPr>
          </a:p>
          <a:p>
            <a:pPr indent="0"/>
            <a:endParaRPr lang="zh-CN" altLang="en-US" sz="2800" dirty="0">
              <a:latin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1571612"/>
            <a:ext cx="5541010" cy="17087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290" y="2913380"/>
            <a:ext cx="5895340" cy="18408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8935" y="4872355"/>
            <a:ext cx="5866765" cy="17081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495" y="1577339"/>
            <a:ext cx="5541010" cy="17087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290" y="3159771"/>
            <a:ext cx="5895340" cy="184086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8935" y="4885690"/>
            <a:ext cx="5866765" cy="1708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315" y="116840"/>
            <a:ext cx="7479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ea"/>
              </a:rPr>
              <a:t>Let's read again and answer the questions.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785794"/>
            <a:ext cx="442348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485140" y="28575"/>
            <a:ext cx="7730198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2800" dirty="0">
                <a:latin typeface="Kozuka Gothic Pr6N R" pitchFamily="34" charset="-128"/>
                <a:ea typeface="Kozuka Gothic Pr6N R" pitchFamily="34" charset="-128"/>
              </a:rPr>
              <a:t>Which word says </a:t>
            </a:r>
            <a:r>
              <a:rPr lang="en-US" altLang="zh-CN" sz="2800" b="1" dirty="0">
                <a:latin typeface="Kozuka Gothic Pr6N R" pitchFamily="34" charset="-128"/>
                <a:ea typeface="Kozuka Gothic Pr6N R" pitchFamily="34" charset="-128"/>
              </a:rPr>
              <a:t>going</a:t>
            </a:r>
            <a:r>
              <a:rPr lang="en-US" altLang="zh-CN" sz="2800" dirty="0">
                <a:latin typeface="Kozuka Gothic Pr6N R" pitchFamily="34" charset="-128"/>
                <a:ea typeface="Kozuka Gothic Pr6N R" pitchFamily="34" charset="-128"/>
              </a:rPr>
              <a:t>? </a:t>
            </a:r>
            <a:r>
              <a:rPr lang="en-US" altLang="zh-CN" sz="2800" dirty="0" smtClean="0">
                <a:latin typeface="Kozuka Gothic Pr6N R" pitchFamily="34" charset="-128"/>
                <a:ea typeface="Kozuka Gothic Pr6N R" pitchFamily="34" charset="-128"/>
              </a:rPr>
              <a:t>How</a:t>
            </a:r>
            <a:r>
              <a:rPr lang="en-US" altLang="zh-CN" sz="2800" dirty="0">
                <a:latin typeface="Kozuka Gothic Pr6N R" pitchFamily="34" charset="-128"/>
                <a:ea typeface="Kozuka Gothic Pr6N R" pitchFamily="34" charset="-128"/>
              </a:rPr>
              <a:t> do you know?</a:t>
            </a:r>
            <a:endParaRPr lang="en-US" altLang="en-US" sz="2800" dirty="0">
              <a:latin typeface="Kozuka Gothic Pr6N R" pitchFamily="34" charset="-128"/>
              <a:ea typeface="Kozuka Gothic Pr6N R" pitchFamily="34" charset="-128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85140" y="539750"/>
            <a:ext cx="7158694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2800" dirty="0">
                <a:latin typeface="Kozuka Gothic Pr6N R" pitchFamily="34" charset="-128"/>
                <a:ea typeface="Kozuka Gothic Pr6N R" pitchFamily="34" charset="-128"/>
              </a:rPr>
              <a:t>Which words tell you where </a:t>
            </a:r>
            <a:r>
              <a:rPr lang="en-US" altLang="zh-CN" sz="2800" dirty="0" smtClean="0">
                <a:latin typeface="Kozuka Gothic Pr6N R" pitchFamily="34" charset="-128"/>
                <a:ea typeface="Kozuka Gothic Pr6N R" pitchFamily="34" charset="-128"/>
              </a:rPr>
              <a:t>the </a:t>
            </a:r>
            <a:r>
              <a:rPr lang="en-US" altLang="zh-CN" sz="2800" dirty="0">
                <a:latin typeface="Kozuka Gothic Pr6N R" pitchFamily="34" charset="-128"/>
                <a:ea typeface="Kozuka Gothic Pr6N R" pitchFamily="34" charset="-128"/>
              </a:rPr>
              <a:t>turtle is going?</a:t>
            </a:r>
            <a:endParaRPr lang="en-US" altLang="en-US" sz="2800" dirty="0">
              <a:latin typeface="Kozuka Gothic Pr6N R" pitchFamily="34" charset="-128"/>
              <a:ea typeface="Kozuka Gothic Pr6N R" pitchFamily="34" charset="-128"/>
            </a:endParaRPr>
          </a:p>
        </p:txBody>
      </p:sp>
      <p:pic>
        <p:nvPicPr>
          <p:cNvPr id="5" name="Picture 2" descr="D:\9 读物 新西兰\Package 4 全部\多维阅读第4级\多维阅读第4级 封面扉页及图片\多维阅读第4级 正文-jpg\1-小海龟回家\1-小海龟回家_页面_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040731"/>
            <a:ext cx="4286280" cy="5817269"/>
          </a:xfrm>
          <a:prstGeom prst="rect">
            <a:avLst/>
          </a:prstGeom>
          <a:noFill/>
        </p:spPr>
      </p:pic>
      <p:pic>
        <p:nvPicPr>
          <p:cNvPr id="6" name="Picture 3" descr="D:\9 读物 新西兰\Package 4 全部\多维阅读第4级\多维阅读第4级 封面扉页及图片\多维阅读第4级 正文-jpg\1-小海龟回家\1-小海龟回家_页面_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" y="1040732"/>
            <a:ext cx="4286252" cy="58172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428596" y="142852"/>
            <a:ext cx="8561101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2800" dirty="0">
                <a:latin typeface="Kozuka Gothic Pr6N R" pitchFamily="34" charset="-128"/>
                <a:ea typeface="Kozuka Gothic Pr6N R" pitchFamily="34" charset="-128"/>
              </a:rPr>
              <a:t>Read the sentence at the bottom. Which </a:t>
            </a:r>
            <a:r>
              <a:rPr lang="en-US" altLang="zh-CN" sz="2800" dirty="0" smtClean="0">
                <a:latin typeface="Kozuka Gothic Pr6N R" pitchFamily="34" charset="-128"/>
                <a:ea typeface="Kozuka Gothic Pr6N R" pitchFamily="34" charset="-128"/>
              </a:rPr>
              <a:t>words </a:t>
            </a:r>
            <a:r>
              <a:rPr lang="en-US" altLang="zh-CN" sz="2800" dirty="0">
                <a:latin typeface="Kozuka Gothic Pr6N R" pitchFamily="34" charset="-128"/>
                <a:ea typeface="Kozuka Gothic Pr6N R" pitchFamily="34" charset="-128"/>
              </a:rPr>
              <a:t>tell you where the turtle is going? </a:t>
            </a:r>
            <a:endParaRPr lang="en-US" altLang="en-US" sz="2800" dirty="0">
              <a:latin typeface="Kozuka Gothic Pr6N R" pitchFamily="34" charset="-128"/>
              <a:ea typeface="Kozuka Gothic Pr6N R" pitchFamily="34" charset="-128"/>
            </a:endParaRPr>
          </a:p>
        </p:txBody>
      </p:sp>
      <p:pic>
        <p:nvPicPr>
          <p:cNvPr id="4" name="Picture 2" descr="D:\9 读物 新西兰\Package 4 全部\多维阅读第4级\多维阅读第4级 封面扉页及图片\多维阅读第4级 正文-jpg\1-小海龟回家\1-小海龟回家_页面_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214423"/>
            <a:ext cx="4158300" cy="5643578"/>
          </a:xfrm>
          <a:prstGeom prst="rect">
            <a:avLst/>
          </a:prstGeom>
          <a:noFill/>
        </p:spPr>
      </p:pic>
      <p:pic>
        <p:nvPicPr>
          <p:cNvPr id="7" name="Picture 3" descr="D:\9 读物 新西兰\Package 4 全部\多维阅读第4级\多维阅读第4级 封面扉页及图片\多维阅读第4级 正文-jpg\1-小海龟回家\1-小海龟回家_页面_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214422"/>
            <a:ext cx="4158300" cy="5643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714348" y="428604"/>
            <a:ext cx="7786742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2800" dirty="0">
                <a:latin typeface="Kozuka Gothic Pr6N R" pitchFamily="34" charset="-128"/>
                <a:ea typeface="Kozuka Gothic Pr6N R" pitchFamily="34" charset="-128"/>
              </a:rPr>
              <a:t>Which word says </a:t>
            </a:r>
            <a:r>
              <a:rPr lang="en-US" altLang="zh-CN" sz="2800" b="1" dirty="0">
                <a:latin typeface="Kozuka Gothic Pr6N R" pitchFamily="34" charset="-128"/>
                <a:ea typeface="Kozuka Gothic Pr6N R" pitchFamily="34" charset="-128"/>
              </a:rPr>
              <a:t>hatchling</a:t>
            </a:r>
            <a:r>
              <a:rPr lang="en-US" altLang="zh-CN" sz="2800" dirty="0">
                <a:latin typeface="Kozuka Gothic Pr6N R" pitchFamily="34" charset="-128"/>
                <a:ea typeface="Kozuka Gothic Pr6N R" pitchFamily="34" charset="-128"/>
              </a:rPr>
              <a:t>? How do you know?</a:t>
            </a:r>
            <a:endParaRPr lang="en-US" altLang="en-US" sz="2800" dirty="0">
              <a:latin typeface="Kozuka Gothic Pr6N R" pitchFamily="34" charset="-128"/>
              <a:ea typeface="Kozuka Gothic Pr6N R" pitchFamily="34" charset="-128"/>
            </a:endParaRPr>
          </a:p>
        </p:txBody>
      </p:sp>
      <p:pic>
        <p:nvPicPr>
          <p:cNvPr id="4" name="Picture 4" descr="D:\9 读物 新西兰\Package 4 全部\多维阅读第4级\多维阅读第4级 封面扉页及图片\多维阅读第4级 正文-jpg\1-小海龟回家\1-小海龟回家_页面_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169899"/>
            <a:ext cx="4209656" cy="5713277"/>
          </a:xfrm>
          <a:prstGeom prst="rect">
            <a:avLst/>
          </a:prstGeom>
          <a:noFill/>
        </p:spPr>
      </p:pic>
      <p:pic>
        <p:nvPicPr>
          <p:cNvPr id="5" name="Picture 5" descr="D:\9 读物 新西兰\Package 4 全部\多维阅读第4级\多维阅读第4级 封面扉页及图片\多维阅读第4级 正文-jpg\1-小海龟回家\1-小海龟回家_页面_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144723"/>
            <a:ext cx="4209656" cy="5713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428596" y="0"/>
            <a:ext cx="8094345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2800" dirty="0">
                <a:latin typeface="Kozuka Gothic Pr6N R" pitchFamily="34" charset="-128"/>
                <a:ea typeface="Kozuka Gothic Pr6N R" pitchFamily="34" charset="-128"/>
              </a:rPr>
              <a:t>Which word says </a:t>
            </a:r>
            <a:r>
              <a:rPr lang="en-US" altLang="zh-CN" sz="2800" b="1" dirty="0">
                <a:latin typeface="Kozuka Gothic Pr6N R" pitchFamily="34" charset="-128"/>
                <a:ea typeface="Kozuka Gothic Pr6N R" pitchFamily="34" charset="-128"/>
              </a:rPr>
              <a:t>crab</a:t>
            </a:r>
            <a:r>
              <a:rPr lang="en-US" altLang="zh-CN" sz="2800" dirty="0">
                <a:latin typeface="Kozuka Gothic Pr6N R" pitchFamily="34" charset="-128"/>
                <a:ea typeface="Kozuka Gothic Pr6N R" pitchFamily="34" charset="-128"/>
              </a:rPr>
              <a:t>? What are the first two sounds you can hear in </a:t>
            </a:r>
            <a:r>
              <a:rPr lang="en-US" altLang="zh-CN" sz="2800" b="1" dirty="0">
                <a:latin typeface="Kozuka Gothic Pr6N R" pitchFamily="34" charset="-128"/>
                <a:ea typeface="Kozuka Gothic Pr6N R" pitchFamily="34" charset="-128"/>
              </a:rPr>
              <a:t>crab</a:t>
            </a:r>
            <a:r>
              <a:rPr lang="en-US" altLang="zh-CN" sz="2800" dirty="0">
                <a:latin typeface="Kozuka Gothic Pr6N R" pitchFamily="34" charset="-128"/>
                <a:ea typeface="Kozuka Gothic Pr6N R" pitchFamily="34" charset="-128"/>
              </a:rPr>
              <a:t>?</a:t>
            </a:r>
            <a:endParaRPr lang="en-US" altLang="en-US" sz="2800" dirty="0">
              <a:latin typeface="Kozuka Gothic Pr6N R" pitchFamily="34" charset="-128"/>
              <a:ea typeface="Kozuka Gothic Pr6N R" pitchFamily="34" charset="-128"/>
            </a:endParaRPr>
          </a:p>
        </p:txBody>
      </p:sp>
      <p:pic>
        <p:nvPicPr>
          <p:cNvPr id="12" name="Picture 6" descr="D:\9 读物 新西兰\Package 4 全部\多维阅读第4级\多维阅读第4级 封面扉页及图片\多维阅读第4级 正文-jpg\1-小海龟回家\1-小海龟回家_页面_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5888" y="949075"/>
            <a:ext cx="4353830" cy="5908949"/>
          </a:xfrm>
          <a:prstGeom prst="rect">
            <a:avLst/>
          </a:prstGeom>
          <a:noFill/>
        </p:spPr>
      </p:pic>
      <p:pic>
        <p:nvPicPr>
          <p:cNvPr id="13" name="Picture 7" descr="D:\9 读物 新西兰\Package 4 全部\多维阅读第4级\多维阅读第4级 封面扉页及图片\多维阅读第4级 正文-jpg\1-小海龟回家\1-小海龟回家_页面_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135" y="928670"/>
            <a:ext cx="4368865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D:\9 读物 新西兰\Package 4 全部\多维阅读第4级\多维阅读第4级 封面扉页及图片\多维阅读第4级 正文-jpg\1-小海龟回家\1-小海龟回家_页面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142984"/>
            <a:ext cx="4071966" cy="5526408"/>
          </a:xfrm>
          <a:prstGeom prst="rect">
            <a:avLst/>
          </a:prstGeom>
          <a:noFill/>
        </p:spPr>
      </p:pic>
      <p:pic>
        <p:nvPicPr>
          <p:cNvPr id="4" name="Picture 9" descr="D:\9 读物 新西兰\Package 4 全部\多维阅读第4级\多维阅读第4级 封面扉页及图片\多维阅读第4级 正文-jpg\1-小海龟回家\1-小海龟回家_页面_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142984"/>
            <a:ext cx="4071966" cy="5526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237576"/>
            <a:ext cx="4090012" cy="562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79512" y="1476073"/>
            <a:ext cx="2051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tx2">
                    <a:lumMod val="75000"/>
                  </a:schemeClr>
                </a:solidFill>
                <a:ea typeface="黑体" panose="02010609060101010101" pitchFamily="49" charset="-122"/>
              </a:rPr>
              <a:t>Title </a:t>
            </a:r>
            <a:r>
              <a:rPr lang="zh-CN" altLang="en-US" sz="3200" b="1" dirty="0" smtClean="0">
                <a:solidFill>
                  <a:schemeClr val="tx2">
                    <a:lumMod val="75000"/>
                  </a:schemeClr>
                </a:solidFill>
                <a:ea typeface="黑体" panose="02010609060101010101" pitchFamily="49" charset="-122"/>
              </a:rPr>
              <a:t>标题</a:t>
            </a:r>
            <a:endParaRPr lang="zh-CN" altLang="en-US" sz="3200" b="1" dirty="0">
              <a:solidFill>
                <a:schemeClr val="tx2">
                  <a:lumMod val="75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869160"/>
            <a:ext cx="2231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tx2">
                    <a:lumMod val="75000"/>
                  </a:schemeClr>
                </a:solidFill>
                <a:ea typeface="黑体" panose="02010609060101010101" pitchFamily="49" charset="-122"/>
              </a:rPr>
              <a:t>Writer </a:t>
            </a:r>
            <a:r>
              <a:rPr lang="zh-CN" altLang="en-US" sz="3200" b="1" dirty="0" smtClean="0">
                <a:solidFill>
                  <a:schemeClr val="tx2">
                    <a:lumMod val="75000"/>
                  </a:schemeClr>
                </a:solidFill>
                <a:ea typeface="黑体" panose="02010609060101010101" pitchFamily="49" charset="-122"/>
              </a:rPr>
              <a:t>作者</a:t>
            </a:r>
            <a:endParaRPr lang="zh-CN" altLang="en-US" sz="3200" b="1" dirty="0">
              <a:solidFill>
                <a:schemeClr val="tx2">
                  <a:lumMod val="75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86380" y="214290"/>
            <a:ext cx="3535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Kozuka Gothic Pr6N R" pitchFamily="34" charset="-128"/>
                <a:ea typeface="Kozuka Gothic Pr6N R" pitchFamily="34" charset="-128"/>
              </a:rPr>
              <a:t>What animal is it?</a:t>
            </a:r>
          </a:p>
        </p:txBody>
      </p:sp>
      <p:sp>
        <p:nvSpPr>
          <p:cNvPr id="13" name="矩形 12"/>
          <p:cNvSpPr/>
          <p:nvPr/>
        </p:nvSpPr>
        <p:spPr>
          <a:xfrm>
            <a:off x="6858016" y="3929066"/>
            <a:ext cx="21611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t</a:t>
            </a:r>
            <a:r>
              <a:rPr lang="en-US" altLang="zh-CN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urtle</a:t>
            </a:r>
            <a:endParaRPr lang="zh-CN" altLang="en-US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57818" y="714356"/>
            <a:ext cx="3650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Kozuka Gothic Pr6N R" pitchFamily="34" charset="-128"/>
                <a:ea typeface="Kozuka Gothic Pr6N R" pitchFamily="34" charset="-128"/>
              </a:rPr>
              <a:t>Where does it live?</a:t>
            </a:r>
          </a:p>
        </p:txBody>
      </p:sp>
      <p:sp>
        <p:nvSpPr>
          <p:cNvPr id="15" name="矩形 14"/>
          <p:cNvSpPr/>
          <p:nvPr/>
        </p:nvSpPr>
        <p:spPr>
          <a:xfrm>
            <a:off x="7020272" y="2564904"/>
            <a:ext cx="136768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sea</a:t>
            </a:r>
            <a:endParaRPr lang="zh-CN" altLang="en-US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2" grpId="1"/>
      <p:bldP spid="13" grpId="0"/>
      <p:bldP spid="14" grpId="0"/>
      <p:bldP spid="14" grpId="1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214282" y="142852"/>
            <a:ext cx="8072494" cy="181588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2800" dirty="0">
                <a:latin typeface="Kozuka Gothic Pr6N R" pitchFamily="34" charset="-128"/>
                <a:ea typeface="Kozuka Gothic Pr6N R" pitchFamily="34" charset="-128"/>
              </a:rPr>
              <a:t>Which word say </a:t>
            </a:r>
            <a:r>
              <a:rPr lang="en-US" altLang="zh-CN" sz="2800" b="1" dirty="0">
                <a:latin typeface="Kozuka Gothic Pr6N R" pitchFamily="34" charset="-128"/>
                <a:ea typeface="Kozuka Gothic Pr6N R" pitchFamily="34" charset="-128"/>
              </a:rPr>
              <a:t>comes</a:t>
            </a:r>
            <a:r>
              <a:rPr lang="en-US" altLang="zh-CN" sz="2800" dirty="0">
                <a:latin typeface="Kozuka Gothic Pr6N R" pitchFamily="34" charset="-128"/>
                <a:ea typeface="Kozuka Gothic Pr6N R" pitchFamily="34" charset="-128"/>
              </a:rPr>
              <a:t>? </a:t>
            </a:r>
          </a:p>
          <a:p>
            <a:pPr indent="0"/>
            <a:r>
              <a:rPr lang="en-US" altLang="zh-CN" sz="2800" dirty="0">
                <a:latin typeface="Kozuka Gothic Pr6N R" pitchFamily="34" charset="-128"/>
                <a:ea typeface="Kozuka Gothic Pr6N R" pitchFamily="34" charset="-128"/>
              </a:rPr>
              <a:t>What does the </a:t>
            </a:r>
            <a:r>
              <a:rPr lang="en-US" altLang="zh-CN" sz="2800" b="1" dirty="0">
                <a:latin typeface="Kozuka Gothic Pr6N R" pitchFamily="34" charset="-128"/>
                <a:ea typeface="Kozuka Gothic Pr6N R" pitchFamily="34" charset="-128"/>
              </a:rPr>
              <a:t>s</a:t>
            </a:r>
            <a:r>
              <a:rPr lang="en-US" altLang="zh-CN" sz="2800" dirty="0">
                <a:latin typeface="Kozuka Gothic Pr6N R" pitchFamily="34" charset="-128"/>
                <a:ea typeface="Kozuka Gothic Pr6N R" pitchFamily="34" charset="-128"/>
              </a:rPr>
              <a:t> </a:t>
            </a:r>
            <a:r>
              <a:rPr lang="en-US" altLang="zh-CN" sz="2800" dirty="0">
                <a:latin typeface="Kozuka Gothic Pr6N R" pitchFamily="34" charset="-128"/>
                <a:ea typeface="Kozuka Gothic Pr6N R" pitchFamily="34" charset="-128"/>
              </a:rPr>
              <a:t>sound </a:t>
            </a:r>
            <a:r>
              <a:rPr lang="en-US" altLang="zh-CN" sz="2800" dirty="0" smtClean="0">
                <a:latin typeface="Kozuka Gothic Pr6N R" pitchFamily="34" charset="-128"/>
                <a:ea typeface="Kozuka Gothic Pr6N R" pitchFamily="34" charset="-128"/>
              </a:rPr>
              <a:t>like in</a:t>
            </a:r>
            <a:r>
              <a:rPr lang="en-US" altLang="zh-CN" sz="2800" dirty="0" smtClean="0">
                <a:latin typeface="Kozuka Gothic Pr6N R" pitchFamily="34" charset="-128"/>
                <a:ea typeface="Kozuka Gothic Pr6N R" pitchFamily="34" charset="-128"/>
              </a:rPr>
              <a:t> </a:t>
            </a:r>
            <a:r>
              <a:rPr lang="en-US" altLang="zh-CN" sz="2800" b="1" dirty="0" smtClean="0">
                <a:latin typeface="Kozuka Gothic Pr6N R" pitchFamily="34" charset="-128"/>
                <a:ea typeface="Kozuka Gothic Pr6N R" pitchFamily="34" charset="-128"/>
              </a:rPr>
              <a:t>comes</a:t>
            </a:r>
            <a:r>
              <a:rPr lang="en-US" altLang="zh-CN" sz="2800" dirty="0" smtClean="0">
                <a:latin typeface="Kozuka Gothic Pr6N R" pitchFamily="34" charset="-128"/>
                <a:ea typeface="Kozuka Gothic Pr6N R" pitchFamily="34" charset="-128"/>
              </a:rPr>
              <a:t>? </a:t>
            </a:r>
            <a:endParaRPr lang="en-US" altLang="zh-CN" sz="2800" dirty="0">
              <a:latin typeface="Kozuka Gothic Pr6N R" pitchFamily="34" charset="-128"/>
              <a:ea typeface="Kozuka Gothic Pr6N R" pitchFamily="34" charset="-128"/>
            </a:endParaRPr>
          </a:p>
          <a:p>
            <a:pPr indent="0"/>
            <a:r>
              <a:rPr lang="en-US" altLang="zh-CN" sz="2800" dirty="0">
                <a:latin typeface="Kozuka Gothic Pr6N R" pitchFamily="34" charset="-128"/>
                <a:ea typeface="Kozuka Gothic Pr6N R" pitchFamily="34" charset="-128"/>
              </a:rPr>
              <a:t>Which word says </a:t>
            </a:r>
            <a:r>
              <a:rPr lang="en-US" altLang="zh-CN" sz="2800" b="1" dirty="0">
                <a:latin typeface="Kozuka Gothic Pr6N R" pitchFamily="34" charset="-128"/>
                <a:ea typeface="Kozuka Gothic Pr6N R" pitchFamily="34" charset="-128"/>
              </a:rPr>
              <a:t>hatchlings</a:t>
            </a:r>
            <a:r>
              <a:rPr lang="en-US" altLang="zh-CN" sz="2800" dirty="0">
                <a:latin typeface="Kozuka Gothic Pr6N R" pitchFamily="34" charset="-128"/>
                <a:ea typeface="Kozuka Gothic Pr6N R" pitchFamily="34" charset="-128"/>
              </a:rPr>
              <a:t>? </a:t>
            </a:r>
          </a:p>
          <a:p>
            <a:pPr indent="0"/>
            <a:r>
              <a:rPr lang="en-US" altLang="zh-CN" sz="2800" dirty="0">
                <a:latin typeface="Kozuka Gothic Pr6N R" pitchFamily="34" charset="-128"/>
                <a:ea typeface="Kozuka Gothic Pr6N R" pitchFamily="34" charset="-128"/>
              </a:rPr>
              <a:t>What does the </a:t>
            </a:r>
            <a:r>
              <a:rPr lang="en-US" altLang="zh-CN" sz="2800" b="1" dirty="0">
                <a:latin typeface="Kozuka Gothic Pr6N R" pitchFamily="34" charset="-128"/>
                <a:ea typeface="Kozuka Gothic Pr6N R" pitchFamily="34" charset="-128"/>
              </a:rPr>
              <a:t>s</a:t>
            </a:r>
            <a:r>
              <a:rPr lang="en-US" altLang="zh-CN" sz="2800" dirty="0">
                <a:latin typeface="Kozuka Gothic Pr6N R" pitchFamily="34" charset="-128"/>
                <a:ea typeface="Kozuka Gothic Pr6N R" pitchFamily="34" charset="-128"/>
              </a:rPr>
              <a:t> sound like in </a:t>
            </a:r>
            <a:r>
              <a:rPr lang="en-US" altLang="zh-CN" sz="2800" b="1" dirty="0">
                <a:latin typeface="Kozuka Gothic Pr6N R" pitchFamily="34" charset="-128"/>
                <a:ea typeface="Kozuka Gothic Pr6N R" pitchFamily="34" charset="-128"/>
              </a:rPr>
              <a:t>hatchlings</a:t>
            </a:r>
            <a:r>
              <a:rPr lang="en-US" altLang="zh-CN" sz="2800" dirty="0">
                <a:latin typeface="Kozuka Gothic Pr6N R" pitchFamily="34" charset="-128"/>
                <a:ea typeface="Kozuka Gothic Pr6N R" pitchFamily="34" charset="-128"/>
              </a:rPr>
              <a:t>?</a:t>
            </a:r>
            <a:endParaRPr lang="en-US" altLang="en-US" sz="2800" dirty="0">
              <a:latin typeface="Kozuka Gothic Pr6N R" pitchFamily="34" charset="-128"/>
              <a:ea typeface="Kozuka Gothic Pr6N R" pitchFamily="34" charset="-128"/>
            </a:endParaRPr>
          </a:p>
        </p:txBody>
      </p:sp>
      <p:pic>
        <p:nvPicPr>
          <p:cNvPr id="4" name="Picture 10" descr="D:\9 读物 新西兰\Package 4 全部\多维阅读第4级\多维阅读第4级 封面扉页及图片\多维阅读第4级 正文-jpg\1-小海龟回家\1-小海龟回家_页面_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214554"/>
            <a:ext cx="3421383" cy="4643446"/>
          </a:xfrm>
          <a:prstGeom prst="rect">
            <a:avLst/>
          </a:prstGeom>
          <a:noFill/>
        </p:spPr>
      </p:pic>
      <p:pic>
        <p:nvPicPr>
          <p:cNvPr id="5" name="Picture 11" descr="D:\9 读物 新西兰\Package 4 全部\多维阅读第4级\多维阅读第4级 封面扉页及图片\多维阅读第4级 正文-jpg\1-小海龟回家\1-小海龟回家_页面_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989" y="2235148"/>
            <a:ext cx="3421383" cy="4643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D:\9 读物 新西兰\Package 4 全部\多维阅读第4级\多维阅读第4级 封面扉页及图片\多维阅读第4级 正文-jpg\1-小海龟回家\1-小海龟回家_页面_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857232"/>
            <a:ext cx="4421487" cy="6000768"/>
          </a:xfrm>
          <a:prstGeom prst="rect">
            <a:avLst/>
          </a:prstGeom>
          <a:noFill/>
        </p:spPr>
      </p:pic>
      <p:pic>
        <p:nvPicPr>
          <p:cNvPr id="4" name="Picture 13" descr="D:\9 读物 新西兰\Package 4 全部\多维阅读第4级\多维阅读第4级 封面扉页及图片\多维阅读第4级 正文-jpg\1-小海龟回家\1-小海龟回家_页面_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846780"/>
            <a:ext cx="4429188" cy="60112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235075" y="4906044"/>
            <a:ext cx="690943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2800" dirty="0">
                <a:latin typeface="Kozuka Gothic Pr6N R" pitchFamily="34" charset="-128"/>
                <a:ea typeface="Kozuka Gothic Pr6N R" pitchFamily="34" charset="-128"/>
              </a:rPr>
              <a:t>Can we help them? How?</a:t>
            </a:r>
            <a:endParaRPr lang="en-US" altLang="en-US" sz="2800" dirty="0">
              <a:latin typeface="Kozuka Gothic Pr6N R" pitchFamily="34" charset="-128"/>
              <a:ea typeface="Kozuka Gothic Pr6N R" pitchFamily="34" charset="-128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2890" y="196215"/>
            <a:ext cx="776414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800" dirty="0">
                <a:latin typeface="+mn-ea"/>
              </a:rPr>
              <a:t>Talk in </a:t>
            </a:r>
            <a:r>
              <a:rPr lang="en-US" sz="2800" dirty="0" smtClean="0">
                <a:latin typeface="+mn-ea"/>
              </a:rPr>
              <a:t>pairs.</a:t>
            </a:r>
            <a:endParaRPr lang="en-US" sz="2800" dirty="0">
              <a:latin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14414" y="1534057"/>
            <a:ext cx="59448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dirty="0" smtClean="0">
                <a:latin typeface="Kozuka Gothic Pr6N R" pitchFamily="34" charset="-128"/>
                <a:ea typeface="Kozuka Gothic Pr6N R" pitchFamily="34" charset="-128"/>
                <a:sym typeface="+mn-ea"/>
              </a:rPr>
              <a:t>Why </a:t>
            </a:r>
            <a:r>
              <a:rPr lang="en-US" altLang="zh-CN" sz="2800" dirty="0">
                <a:latin typeface="Kozuka Gothic Pr6N R" pitchFamily="34" charset="-128"/>
                <a:ea typeface="Kozuka Gothic Pr6N R" pitchFamily="34" charset="-128"/>
                <a:sym typeface="+mn-ea"/>
              </a:rPr>
              <a:t>do the hatchlings have to go into the sea?</a:t>
            </a:r>
          </a:p>
          <a:p>
            <a:endParaRPr lang="en-US" altLang="en-US" sz="2400" b="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58240" y="3959259"/>
            <a:ext cx="765626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dirty="0">
                <a:latin typeface="Kozuka Gothic Pr6N R" pitchFamily="34" charset="-128"/>
                <a:ea typeface="Kozuka Gothic Pr6N R" pitchFamily="34" charset="-128"/>
                <a:sym typeface="+mn-ea"/>
              </a:rPr>
              <a:t>What other difficulties are they going to meet?</a:t>
            </a:r>
          </a:p>
          <a:p>
            <a:endParaRPr lang="en-US" altLang="en-US" sz="2400" b="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63320" y="2933099"/>
            <a:ext cx="779732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dirty="0">
                <a:latin typeface="Kozuka Gothic Pr6N R" pitchFamily="34" charset="-128"/>
                <a:ea typeface="Kozuka Gothic Pr6N R" pitchFamily="34" charset="-128"/>
                <a:sym typeface="+mn-ea"/>
              </a:rPr>
              <a:t>What do you think of the turtle’s journey? Why?</a:t>
            </a:r>
          </a:p>
          <a:p>
            <a:endParaRPr lang="en-US" altLang="en-US" sz="2400" b="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3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D:\9 读物 新西兰\Package 4 全部\多维阅读第4级\多维阅读第4级 封面扉页及图片\多维阅读第4级 正文-jpg\1-小海龟回家\1-小海龟回家_页面_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8607" y="1397583"/>
            <a:ext cx="4008169" cy="5439823"/>
          </a:xfrm>
          <a:prstGeom prst="rect">
            <a:avLst/>
          </a:prstGeom>
          <a:noFill/>
        </p:spPr>
      </p:pic>
      <p:pic>
        <p:nvPicPr>
          <p:cNvPr id="9" name="Picture 11" descr="D:\9 读物 新西兰\Package 4 全部\多维阅读第4级\多维阅读第4级 封面扉页及图片\多维阅读第4级 正文-jpg\1-小海龟回家\1-小海龟回家_页面_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517" y="1418177"/>
            <a:ext cx="4008169" cy="5439823"/>
          </a:xfrm>
          <a:prstGeom prst="rect">
            <a:avLst/>
          </a:prstGeom>
          <a:noFill/>
        </p:spPr>
      </p:pic>
      <p:sp>
        <p:nvSpPr>
          <p:cNvPr id="3" name="文本框 2"/>
          <p:cNvSpPr txBox="1"/>
          <p:nvPr/>
        </p:nvSpPr>
        <p:spPr>
          <a:xfrm>
            <a:off x="262890" y="196215"/>
            <a:ext cx="776414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800" dirty="0">
                <a:latin typeface="+mn-ea"/>
              </a:rPr>
              <a:t>Talk in pairs: What are they going to say?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62890" y="678815"/>
            <a:ext cx="776414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800" dirty="0">
                <a:latin typeface="+mn-ea"/>
              </a:rPr>
              <a:t>Act it out with your partner.</a:t>
            </a:r>
          </a:p>
        </p:txBody>
      </p:sp>
      <p:sp>
        <p:nvSpPr>
          <p:cNvPr id="5" name="椭圆形标注 4"/>
          <p:cNvSpPr/>
          <p:nvPr/>
        </p:nvSpPr>
        <p:spPr>
          <a:xfrm>
            <a:off x="5500695" y="499110"/>
            <a:ext cx="3602666" cy="771525"/>
          </a:xfrm>
          <a:prstGeom prst="wedgeEllipseCallout">
            <a:avLst>
              <a:gd name="adj1" fmla="val -25667"/>
              <a:gd name="adj2" fmla="val 8366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The bird</a:t>
            </a:r>
            <a:r>
              <a:rPr lang="en-US" altLang="zh-CN" dirty="0" smtClean="0"/>
              <a:t>: _________.</a:t>
            </a:r>
            <a:endParaRPr lang="en-US" altLang="zh-CN" dirty="0"/>
          </a:p>
        </p:txBody>
      </p:sp>
      <p:sp>
        <p:nvSpPr>
          <p:cNvPr id="6" name="椭圆形标注 5"/>
          <p:cNvSpPr/>
          <p:nvPr/>
        </p:nvSpPr>
        <p:spPr>
          <a:xfrm>
            <a:off x="6055360" y="3332480"/>
            <a:ext cx="3048000" cy="771525"/>
          </a:xfrm>
          <a:prstGeom prst="wedgeEllipseCallout">
            <a:avLst>
              <a:gd name="adj1" fmla="val -29404"/>
              <a:gd name="adj2" fmla="val 14574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The crab</a:t>
            </a:r>
            <a:r>
              <a:rPr lang="en-US" altLang="zh-CN" dirty="0" smtClean="0"/>
              <a:t>: _________.</a:t>
            </a:r>
            <a:endParaRPr lang="en-US" altLang="zh-CN" dirty="0"/>
          </a:p>
        </p:txBody>
      </p:sp>
      <p:sp>
        <p:nvSpPr>
          <p:cNvPr id="7" name="椭圆形标注 6"/>
          <p:cNvSpPr/>
          <p:nvPr/>
        </p:nvSpPr>
        <p:spPr>
          <a:xfrm>
            <a:off x="167004" y="3167380"/>
            <a:ext cx="4047806" cy="653415"/>
          </a:xfrm>
          <a:prstGeom prst="wedgeEllipseCallout">
            <a:avLst>
              <a:gd name="adj1" fmla="val 14725"/>
              <a:gd name="adj2" fmla="val 13080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The </a:t>
            </a:r>
            <a:r>
              <a:rPr lang="en-US" altLang="zh-CN" dirty="0" smtClean="0"/>
              <a:t> hatchlings: _________.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495" y="1320800"/>
            <a:ext cx="5541010" cy="17087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290" y="2926715"/>
            <a:ext cx="5895340" cy="184086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8935" y="4885690"/>
            <a:ext cx="5866765" cy="17081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62890" y="196215"/>
            <a:ext cx="776414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800" dirty="0">
                <a:latin typeface="+mn-ea"/>
              </a:rPr>
              <a:t>Let's retell the story again: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Homework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zh-CN" dirty="0">
                <a:ea typeface="宋体" panose="02010600030101010101" pitchFamily="2" charset="-122"/>
                <a:sym typeface="+mn-ea"/>
              </a:rPr>
              <a:t>学生从老师布置的</a:t>
            </a:r>
            <a:r>
              <a:rPr lang="zh-CN" dirty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两个个作业</a:t>
            </a:r>
            <a:r>
              <a:rPr lang="zh-CN" dirty="0">
                <a:ea typeface="宋体" panose="02010600030101010101" pitchFamily="2" charset="-122"/>
                <a:sym typeface="+mn-ea"/>
              </a:rPr>
              <a:t>中任选一项并完成。</a:t>
            </a:r>
            <a:endParaRPr lang="zh-CN" dirty="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  <a:p>
            <a:pPr marL="514350" indent="-514350">
              <a:buAutoNum type="arabicPeriod"/>
            </a:pPr>
            <a:r>
              <a:rPr lang="zh-CN" dirty="0" smtClean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课后</a:t>
            </a:r>
            <a:r>
              <a:rPr lang="zh-CN" dirty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和小组成员一起利用网络或者</a:t>
            </a:r>
            <a:r>
              <a:rPr lang="zh-CN" dirty="0" smtClean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图书馆</a:t>
            </a:r>
            <a:r>
              <a:rPr lang="en-US" altLang="zh-CN" dirty="0" smtClean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  </a:t>
            </a:r>
          </a:p>
          <a:p>
            <a:pPr marL="514350" indent="-514350">
              <a:buNone/>
            </a:pPr>
            <a:r>
              <a:rPr lang="en-US" altLang="zh-CN" dirty="0" smtClean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     </a:t>
            </a:r>
            <a:r>
              <a:rPr lang="zh-CN" dirty="0" smtClean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查询</a:t>
            </a:r>
            <a:r>
              <a:rPr lang="zh-CN" dirty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资料，了解海龟在回归大海后的生命历程，选择相应的方式进行汇报。</a:t>
            </a:r>
          </a:p>
          <a:p>
            <a:pPr marL="0" indent="0">
              <a:buNone/>
            </a:pPr>
            <a:endParaRPr lang="zh-CN" dirty="0">
              <a:ea typeface="宋体" panose="02010600030101010101" pitchFamily="2" charset="-122"/>
              <a:sym typeface="+mn-ea"/>
            </a:endParaRPr>
          </a:p>
          <a:p>
            <a:pPr marL="0" indent="0">
              <a:buNone/>
            </a:pPr>
            <a:r>
              <a:rPr lang="en-US" altLang="zh-CN" dirty="0" smtClean="0">
                <a:ea typeface="宋体" panose="02010600030101010101" pitchFamily="2" charset="-122"/>
                <a:sym typeface="+mn-ea"/>
              </a:rPr>
              <a:t>2. </a:t>
            </a:r>
            <a:r>
              <a:rPr lang="zh-CN" dirty="0" smtClean="0">
                <a:ea typeface="宋体" panose="02010600030101010101" pitchFamily="2" charset="-122"/>
                <a:sym typeface="+mn-ea"/>
              </a:rPr>
              <a:t>学生</a:t>
            </a:r>
            <a:r>
              <a:rPr lang="zh-CN" dirty="0">
                <a:ea typeface="宋体" panose="02010600030101010101" pitchFamily="2" charset="-122"/>
                <a:sym typeface="+mn-ea"/>
              </a:rPr>
              <a:t>与小组成员合作，制作一幅海报，</a:t>
            </a:r>
            <a:r>
              <a:rPr lang="zh-CN" dirty="0" smtClean="0">
                <a:ea typeface="宋体" panose="02010600030101010101" pitchFamily="2" charset="-122"/>
                <a:sym typeface="+mn-ea"/>
              </a:rPr>
              <a:t>仿</a:t>
            </a:r>
            <a:endParaRPr lang="en-US" altLang="zh-CN" dirty="0" smtClean="0">
              <a:ea typeface="宋体" panose="02010600030101010101" pitchFamily="2" charset="-122"/>
              <a:sym typeface="+mn-ea"/>
            </a:endParaRPr>
          </a:p>
          <a:p>
            <a:pPr marL="0" indent="0">
              <a:buNone/>
            </a:pPr>
            <a:r>
              <a:rPr lang="en-US" altLang="zh-CN" dirty="0" smtClean="0">
                <a:ea typeface="宋体" panose="02010600030101010101" pitchFamily="2" charset="-122"/>
                <a:sym typeface="+mn-ea"/>
              </a:rPr>
              <a:t>     </a:t>
            </a:r>
            <a:r>
              <a:rPr lang="zh-CN" dirty="0" smtClean="0">
                <a:ea typeface="宋体" panose="02010600030101010101" pitchFamily="2" charset="-122"/>
                <a:sym typeface="+mn-ea"/>
              </a:rPr>
              <a:t>照</a:t>
            </a:r>
            <a:r>
              <a:rPr lang="zh-CN" dirty="0">
                <a:ea typeface="宋体" panose="02010600030101010101" pitchFamily="2" charset="-122"/>
                <a:sym typeface="+mn-ea"/>
              </a:rPr>
              <a:t>本课问题，介绍另一种和有相似生命</a:t>
            </a:r>
            <a:r>
              <a:rPr lang="zh-CN" dirty="0" smtClean="0">
                <a:ea typeface="宋体" panose="02010600030101010101" pitchFamily="2" charset="-122"/>
                <a:sym typeface="+mn-ea"/>
              </a:rPr>
              <a:t>历程</a:t>
            </a:r>
            <a:r>
              <a:rPr lang="en-US" altLang="zh-CN" dirty="0" smtClean="0">
                <a:ea typeface="宋体" panose="02010600030101010101" pitchFamily="2" charset="-122"/>
                <a:sym typeface="+mn-ea"/>
              </a:rPr>
              <a:t>  </a:t>
            </a:r>
          </a:p>
          <a:p>
            <a:pPr marL="0" indent="0">
              <a:buNone/>
            </a:pPr>
            <a:r>
              <a:rPr lang="en-US" altLang="zh-CN" dirty="0" smtClean="0">
                <a:ea typeface="宋体" panose="02010600030101010101" pitchFamily="2" charset="-122"/>
                <a:sym typeface="+mn-ea"/>
              </a:rPr>
              <a:t>     </a:t>
            </a:r>
            <a:r>
              <a:rPr lang="zh-CN" dirty="0" smtClean="0">
                <a:ea typeface="宋体" panose="02010600030101010101" pitchFamily="2" charset="-122"/>
                <a:sym typeface="+mn-ea"/>
              </a:rPr>
              <a:t>的</a:t>
            </a:r>
            <a:r>
              <a:rPr lang="zh-CN" dirty="0">
                <a:ea typeface="宋体" panose="02010600030101010101" pitchFamily="2" charset="-122"/>
                <a:sym typeface="+mn-ea"/>
              </a:rPr>
              <a:t>动物，在全班进行展示。</a:t>
            </a:r>
            <a:endParaRPr lang="zh-CN" altLang="en-US" dirty="0"/>
          </a:p>
          <a:p>
            <a:pPr marL="0" indent="0">
              <a:buNone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r="13584"/>
          <a:stretch>
            <a:fillRect/>
          </a:stretch>
        </p:blipFill>
        <p:spPr bwMode="auto">
          <a:xfrm>
            <a:off x="251520" y="1628800"/>
            <a:ext cx="4248472" cy="299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https://ss1.bdstatic.com/70cFvXSh_Q1YnxGkpoWK1HF6hhy/it/u=1570463928,912868375&amp;fm=26&amp;gp=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564904"/>
            <a:ext cx="2221401" cy="204981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19672" y="4860449"/>
            <a:ext cx="2051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tx2">
                    <a:lumMod val="75000"/>
                  </a:schemeClr>
                </a:solidFill>
                <a:ea typeface="黑体" panose="02010609060101010101" pitchFamily="49" charset="-122"/>
              </a:rPr>
              <a:t>a turtle</a:t>
            </a:r>
            <a:endParaRPr lang="zh-CN" altLang="en-US" sz="3200" b="1" dirty="0">
              <a:solidFill>
                <a:schemeClr val="tx2">
                  <a:lumMod val="75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0364" y="785794"/>
            <a:ext cx="2891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Kozuka Gothic Pr6N R" pitchFamily="34" charset="-128"/>
                <a:ea typeface="Kozuka Gothic Pr6N R" pitchFamily="34" charset="-128"/>
              </a:rPr>
              <a:t>What’s this?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52120" y="4869160"/>
            <a:ext cx="2915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tx2">
                    <a:lumMod val="75000"/>
                  </a:schemeClr>
                </a:solidFill>
                <a:ea typeface="黑体" panose="02010609060101010101" pitchFamily="49" charset="-122"/>
              </a:rPr>
              <a:t>a baby turtle</a:t>
            </a:r>
            <a:endParaRPr lang="zh-CN" altLang="en-US" sz="3200" b="1" dirty="0">
              <a:solidFill>
                <a:schemeClr val="tx2">
                  <a:lumMod val="75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8144" y="5517232"/>
            <a:ext cx="2411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tx2">
                    <a:lumMod val="75000"/>
                  </a:schemeClr>
                </a:solidFill>
                <a:ea typeface="黑体" panose="02010609060101010101" pitchFamily="49" charset="-122"/>
              </a:rPr>
              <a:t>= a hatchling</a:t>
            </a:r>
            <a:endParaRPr lang="zh-CN" altLang="en-US" sz="3200" b="1" dirty="0">
              <a:solidFill>
                <a:schemeClr val="tx2">
                  <a:lumMod val="75000"/>
                </a:schemeClr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31318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Kozuka Gothic Pr6N R" pitchFamily="34" charset="-128"/>
                <a:ea typeface="Kozuka Gothic Pr6N R" pitchFamily="34" charset="-128"/>
              </a:rPr>
              <a:t>Where is it from?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75856" y="0"/>
            <a:ext cx="343928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Kozuka Gothic Pr6N R" pitchFamily="34" charset="-128"/>
                <a:ea typeface="Kozuka Gothic Pr6N R" pitchFamily="34" charset="-128"/>
              </a:rPr>
              <a:t>Where is it going?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445224"/>
            <a:ext cx="273630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D:\9 读物 新西兰\Package 4 全部\多维阅读第4级\多维阅读第4级 封面扉页及图片\多维阅读第4级 正文-jpg\1-小海龟回家\1-小海龟回家_页面_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749867"/>
            <a:ext cx="4500594" cy="6108134"/>
          </a:xfrm>
          <a:prstGeom prst="rect">
            <a:avLst/>
          </a:prstGeom>
          <a:noFill/>
        </p:spPr>
      </p:pic>
      <p:pic>
        <p:nvPicPr>
          <p:cNvPr id="2051" name="Picture 3" descr="D:\9 读物 新西兰\Package 4 全部\多维阅读第4级\多维阅读第4级 封面扉页及图片\多维阅读第4级 正文-jpg\1-小海龟回家\1-小海龟回家_页面_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749910"/>
            <a:ext cx="4500562" cy="6108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9 读物 新西兰\Package 4 全部\多维阅读第4级\多维阅读第4级 封面扉页及图片\多维阅读第4级 正文-jpg\1-小海龟回家\1-小海龟回家_页面_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571479"/>
            <a:ext cx="4643470" cy="6302043"/>
          </a:xfrm>
          <a:prstGeom prst="rect">
            <a:avLst/>
          </a:prstGeom>
          <a:noFill/>
        </p:spPr>
      </p:pic>
      <p:pic>
        <p:nvPicPr>
          <p:cNvPr id="4100" name="Picture 4" descr="D:\9 读物 新西兰\Package 4 全部\多维阅读第4级\多维阅读第4级 封面扉页及图片\多维阅读第4级 正文-jpg\1-小海龟回家\1-小海龟回家_页面_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3" y="581542"/>
            <a:ext cx="4624619" cy="6276458"/>
          </a:xfrm>
          <a:prstGeom prst="rect">
            <a:avLst/>
          </a:prstGeom>
          <a:noFill/>
        </p:spPr>
      </p:pic>
      <p:sp>
        <p:nvSpPr>
          <p:cNvPr id="13" name="椭圆 12"/>
          <p:cNvSpPr/>
          <p:nvPr/>
        </p:nvSpPr>
        <p:spPr>
          <a:xfrm>
            <a:off x="5796136" y="404664"/>
            <a:ext cx="1080120" cy="10801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5000628" y="3071810"/>
            <a:ext cx="785818" cy="2857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3512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0"/>
            <a:ext cx="285748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Kozuka Gothic Pr6N R" pitchFamily="34" charset="-128"/>
                <a:ea typeface="Kozuka Gothic Pr6N R" pitchFamily="34" charset="-128"/>
              </a:rPr>
              <a:t>What is it doing? 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5517232"/>
            <a:ext cx="2520280" cy="72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491880" y="0"/>
            <a:ext cx="108012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Kozuka Gothic Pr6N R" pitchFamily="34" charset="-128"/>
                <a:ea typeface="Kozuka Gothic Pr6N R" pitchFamily="34" charset="-128"/>
              </a:rPr>
              <a:t>Why?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51720" y="4293096"/>
            <a:ext cx="409191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Kozuka Gothic Pr6N R" pitchFamily="34" charset="-128"/>
                <a:ea typeface="Kozuka Gothic Pr6N R" pitchFamily="34" charset="-128"/>
              </a:rPr>
              <a:t>Where is the turtle now?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51720" y="5445224"/>
            <a:ext cx="530636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Kozuka Gothic Pr6N R" pitchFamily="34" charset="-128"/>
                <a:ea typeface="Kozuka Gothic Pr6N R" pitchFamily="34" charset="-128"/>
              </a:rPr>
              <a:t>What is happening to the eggs? 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-36512" y="3068960"/>
            <a:ext cx="1869165" cy="1384676"/>
            <a:chOff x="827584" y="3068960"/>
            <a:chExt cx="1869165" cy="1384676"/>
          </a:xfrm>
        </p:grpSpPr>
        <p:sp>
          <p:nvSpPr>
            <p:cNvPr id="15" name="矩形 14"/>
            <p:cNvSpPr/>
            <p:nvPr/>
          </p:nvSpPr>
          <p:spPr>
            <a:xfrm>
              <a:off x="827584" y="3068960"/>
              <a:ext cx="186916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4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bg1"/>
                  </a:solidFill>
                </a:rPr>
                <a:t>lay eggs</a:t>
              </a:r>
              <a:endParaRPr lang="zh-CN" altLang="en-U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8" name="环形箭头 17"/>
            <p:cNvSpPr/>
            <p:nvPr/>
          </p:nvSpPr>
          <p:spPr>
            <a:xfrm rot="11458899">
              <a:off x="1680415" y="3476679"/>
              <a:ext cx="958353" cy="976957"/>
            </a:xfrm>
            <a:prstGeom prst="circular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8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9 读物 新西兰\Package 4 全部\多维阅读第4级\多维阅读第4级 封面扉页及图片\多维阅读第4级 正文-jpg\1-小海龟回家\1-小海龟回家_页面_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5836" y="714356"/>
            <a:ext cx="4526758" cy="6143644"/>
          </a:xfrm>
          <a:prstGeom prst="rect">
            <a:avLst/>
          </a:prstGeom>
          <a:noFill/>
        </p:spPr>
      </p:pic>
      <p:pic>
        <p:nvPicPr>
          <p:cNvPr id="5123" name="Picture 3" descr="D:\9 读物 新西兰\Package 4 全部\多维阅读第4级\多维阅读第4级 封面扉页及图片\多维阅读第4级 正文-jpg\1-小海龟回家\1-小海龟回家_页面_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118" y="714356"/>
            <a:ext cx="4526758" cy="6143644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2928934"/>
            <a:ext cx="9117547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31640" y="3717032"/>
            <a:ext cx="554461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Kozuka Gothic Pr6N R" pitchFamily="34" charset="-128"/>
                <a:ea typeface="Kozuka Gothic Pr6N R" pitchFamily="34" charset="-128"/>
              </a:rPr>
              <a:t>What is happening to the eggs?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31640" y="5013176"/>
            <a:ext cx="468052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Kozuka Gothic Pr6N R" pitchFamily="34" charset="-128"/>
                <a:ea typeface="Kozuka Gothic Pr6N R" pitchFamily="34" charset="-128"/>
              </a:rPr>
              <a:t>What are hatchlings going?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9 读物 新西兰\Package 4 全部\多维阅读第4级\多维阅读第4级 封面扉页及图片\多维阅读第4级 正文-jpg\1-小海龟回家\1-小海龟回家_页面_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65079"/>
            <a:ext cx="4931495" cy="6692945"/>
          </a:xfrm>
          <a:prstGeom prst="rect">
            <a:avLst/>
          </a:prstGeom>
          <a:noFill/>
        </p:spPr>
      </p:pic>
      <p:pic>
        <p:nvPicPr>
          <p:cNvPr id="6147" name="Picture 3" descr="D:\9 读物 新西兰\Package 4 全部\多维阅读第4级\多维阅读第4级 封面扉页及图片\多维阅读第4级 正文-jpg\1-小海龟回家\1-小海龟回家_页面_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142852"/>
            <a:ext cx="4931495" cy="6692945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259632" y="2492896"/>
            <a:ext cx="2880320" cy="25202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5429264"/>
            <a:ext cx="2374554" cy="791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5072074"/>
            <a:ext cx="4028458" cy="11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14282" y="0"/>
            <a:ext cx="25202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Kozuka Gothic Pr6N R" pitchFamily="34" charset="-128"/>
                <a:ea typeface="Kozuka Gothic Pr6N R" pitchFamily="34" charset="-128"/>
              </a:rPr>
              <a:t>What’s this? </a:t>
            </a:r>
          </a:p>
        </p:txBody>
      </p:sp>
      <p:sp>
        <p:nvSpPr>
          <p:cNvPr id="11" name="矩形 10"/>
          <p:cNvSpPr/>
          <p:nvPr/>
        </p:nvSpPr>
        <p:spPr>
          <a:xfrm>
            <a:off x="28634" y="2924944"/>
            <a:ext cx="15973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a crab</a:t>
            </a:r>
            <a:endParaRPr lang="zh-CN" alt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488" y="0"/>
            <a:ext cx="228601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Kozuka Gothic Pr6N R" pitchFamily="34" charset="-128"/>
                <a:ea typeface="Kozuka Gothic Pr6N R" pitchFamily="34" charset="-128"/>
              </a:rPr>
              <a:t>What is the crab doing?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57686" y="0"/>
            <a:ext cx="381642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Kozuka Gothic Pr6N R" pitchFamily="34" charset="-128"/>
                <a:ea typeface="Kozuka Gothic Pr6N R" pitchFamily="34" charset="-128"/>
              </a:rPr>
              <a:t>What are the hatchlings doing?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1" animBg="1"/>
      <p:bldP spid="11" grpId="0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9 读物 新西兰\Package 4 全部\多维阅读第4级\多维阅读第4级 封面扉页及图片\多维阅读第4级 正文-jpg\1-小海龟回家\1-小海龟回家_页面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5708" y="522269"/>
            <a:ext cx="4668292" cy="6335731"/>
          </a:xfrm>
          <a:prstGeom prst="rect">
            <a:avLst/>
          </a:prstGeom>
          <a:noFill/>
        </p:spPr>
      </p:pic>
      <p:pic>
        <p:nvPicPr>
          <p:cNvPr id="7171" name="Picture 3" descr="D:\9 读物 新西兰\Package 4 全部\多维阅读第4级\多维阅读第4级 封面扉页及图片\多维阅读第4级 正文-jpg\1-小海龟回家\1-小海龟回家_页面_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22269"/>
            <a:ext cx="4668292" cy="6335731"/>
          </a:xfrm>
          <a:prstGeom prst="rect">
            <a:avLst/>
          </a:prstGeom>
          <a:noFill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5013176"/>
            <a:ext cx="288032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椭圆 6"/>
          <p:cNvSpPr/>
          <p:nvPr/>
        </p:nvSpPr>
        <p:spPr>
          <a:xfrm>
            <a:off x="1907704" y="1700808"/>
            <a:ext cx="2880320" cy="25202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21454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Kozuka Gothic Pr6N R" pitchFamily="34" charset="-128"/>
                <a:ea typeface="Kozuka Gothic Pr6N R" pitchFamily="34" charset="-128"/>
              </a:rPr>
              <a:t>What’s this?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71736" y="0"/>
            <a:ext cx="2464232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Kozuka Gothic Pr6N R" pitchFamily="34" charset="-128"/>
                <a:ea typeface="Kozuka Gothic Pr6N R" pitchFamily="34" charset="-128"/>
              </a:rPr>
              <a:t>What is the </a:t>
            </a:r>
          </a:p>
          <a:p>
            <a:r>
              <a:rPr lang="en-US" altLang="zh-CN" sz="2800" dirty="0" smtClean="0">
                <a:latin typeface="Kozuka Gothic Pr6N R" pitchFamily="34" charset="-128"/>
                <a:ea typeface="Kozuka Gothic Pr6N R" pitchFamily="34" charset="-128"/>
              </a:rPr>
              <a:t>bird  doing?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57818" y="0"/>
            <a:ext cx="3143842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Kozuka Gothic Pr6N R" pitchFamily="34" charset="-128"/>
                <a:ea typeface="Kozuka Gothic Pr6N R" pitchFamily="34" charset="-128"/>
              </a:rPr>
              <a:t>What are the hatchlings doing?</a:t>
            </a:r>
            <a:endParaRPr lang="zh-CN" altLang="en-US" sz="2800" dirty="0">
              <a:latin typeface="Kozuka Gothic Pr6N R" pitchFamily="34" charset="-128"/>
              <a:ea typeface="Kozuka Gothic Pr6N R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9 读物 新西兰\Package 4 全部\多维阅读第4级\多维阅读第4级 封面扉页及图片\多维阅读第4级 正文-jpg\1-小海龟回家\1-小海龟回家_页面_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556000"/>
            <a:ext cx="4643438" cy="6301999"/>
          </a:xfrm>
          <a:prstGeom prst="rect">
            <a:avLst/>
          </a:prstGeom>
          <a:noFill/>
        </p:spPr>
      </p:pic>
      <p:pic>
        <p:nvPicPr>
          <p:cNvPr id="8195" name="Picture 3" descr="D:\9 读物 新西兰\Package 4 全部\多维阅读第4级\多维阅读第4级 封面扉页及图片\多维阅读第4级 正文-jpg\1-小海龟回家\1-小海龟回家_页面_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6001"/>
            <a:ext cx="4643438" cy="630199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381642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Kozuka Gothic Pr6N R" pitchFamily="34" charset="-128"/>
                <a:ea typeface="Kozuka Gothic Pr6N R" pitchFamily="34" charset="-128"/>
              </a:rPr>
              <a:t>Why are the bird and the crab coming? </a:t>
            </a:r>
          </a:p>
        </p:txBody>
      </p:sp>
      <p:sp>
        <p:nvSpPr>
          <p:cNvPr id="9" name="TextBox 5"/>
          <p:cNvSpPr txBox="1"/>
          <p:nvPr/>
        </p:nvSpPr>
        <p:spPr>
          <a:xfrm>
            <a:off x="4143372" y="0"/>
            <a:ext cx="381642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Kozuka Gothic Pr6N R" pitchFamily="34" charset="-128"/>
                <a:ea typeface="Kozuka Gothic Pr6N R" pitchFamily="34" charset="-128"/>
              </a:rPr>
              <a:t>What are the hatchlings doing?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9" grpId="0" bldLvl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452</Words>
  <Application>Microsoft Office PowerPoint</Application>
  <PresentationFormat>全屏显示(4:3)</PresentationFormat>
  <Paragraphs>70</Paragraphs>
  <Slides>25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fltrp</cp:lastModifiedBy>
  <cp:revision>115</cp:revision>
  <dcterms:created xsi:type="dcterms:W3CDTF">2018-08-23T06:54:00Z</dcterms:created>
  <dcterms:modified xsi:type="dcterms:W3CDTF">2019-01-19T07:44:02Z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