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5" r:id="rId2"/>
    <p:sldId id="286" r:id="rId3"/>
    <p:sldId id="290" r:id="rId4"/>
    <p:sldId id="307" r:id="rId5"/>
    <p:sldId id="308" r:id="rId6"/>
    <p:sldId id="291" r:id="rId7"/>
    <p:sldId id="309" r:id="rId8"/>
    <p:sldId id="310" r:id="rId9"/>
    <p:sldId id="311" r:id="rId10"/>
    <p:sldId id="289" r:id="rId11"/>
    <p:sldId id="312" r:id="rId12"/>
    <p:sldId id="293" r:id="rId13"/>
    <p:sldId id="295" r:id="rId14"/>
    <p:sldId id="296" r:id="rId15"/>
    <p:sldId id="314" r:id="rId16"/>
    <p:sldId id="313" r:id="rId17"/>
    <p:sldId id="306" r:id="rId18"/>
    <p:sldId id="272" r:id="rId19"/>
    <p:sldId id="283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CFFFF"/>
    <a:srgbClr val="990033"/>
    <a:srgbClr val="000099"/>
    <a:srgbClr val="FFCCCC"/>
    <a:srgbClr val="FF99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925" autoAdjust="0"/>
  </p:normalViewPr>
  <p:slideViewPr>
    <p:cSldViewPr>
      <p:cViewPr varScale="1">
        <p:scale>
          <a:sx n="78" d="100"/>
          <a:sy n="78" d="100"/>
        </p:scale>
        <p:origin x="-157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7E4BC-8542-4BDA-B02D-31FF4330F0A4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3FC89-4C72-422C-A778-96A8AC5B33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317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0075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755AA982-A63C-4E44-BA39-9CB04BA0887F}"/>
              </a:ext>
            </a:extLst>
          </p:cNvPr>
          <p:cNvSpPr/>
          <p:nvPr/>
        </p:nvSpPr>
        <p:spPr>
          <a:xfrm>
            <a:off x="518490" y="1196752"/>
            <a:ext cx="81070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Day and Night in the Desert</a:t>
            </a:r>
            <a:endParaRPr lang="zh-CN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副标题 2"/>
          <p:cNvSpPr txBox="1">
            <a:spLocks/>
          </p:cNvSpPr>
          <p:nvPr/>
        </p:nvSpPr>
        <p:spPr>
          <a:xfrm>
            <a:off x="-32" y="-24"/>
            <a:ext cx="3000396" cy="7143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时尚中黑简体" pitchFamily="2" charset="-122"/>
              <a:ea typeface="时尚中黑简体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7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时尚中黑简体" pitchFamily="2" charset="-122"/>
                <a:ea typeface="时尚中黑简体" pitchFamily="2" charset="-122"/>
                <a:cs typeface="+mn-cs"/>
              </a:rPr>
              <a:t>多维阅读第</a:t>
            </a:r>
            <a:r>
              <a:rPr kumimoji="0" lang="en-US" altLang="zh-CN" sz="7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时尚中黑简体" pitchFamily="2" charset="-122"/>
                <a:ea typeface="时尚中黑简体" pitchFamily="2" charset="-122"/>
                <a:cs typeface="+mn-cs"/>
              </a:rPr>
              <a:t>3</a:t>
            </a:r>
            <a:r>
              <a:rPr kumimoji="0" lang="zh-CN" altLang="en-US" sz="7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时尚中黑简体" pitchFamily="2" charset="-122"/>
                <a:ea typeface="时尚中黑简体" pitchFamily="2" charset="-122"/>
                <a:cs typeface="+mn-cs"/>
              </a:rPr>
              <a:t>级</a:t>
            </a:r>
            <a:endParaRPr kumimoji="0" lang="zh-CN" altLang="en-US" sz="7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时尚中黑简体" pitchFamily="2" charset="-122"/>
              <a:ea typeface="时尚中黑简体" pitchFamily="2" charset="-122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2675" y="2120082"/>
            <a:ext cx="6692638" cy="458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62194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3F344985-EFCA-4790-95A5-99EC611D9A8A}"/>
              </a:ext>
            </a:extLst>
          </p:cNvPr>
          <p:cNvSpPr/>
          <p:nvPr/>
        </p:nvSpPr>
        <p:spPr>
          <a:xfrm>
            <a:off x="287524" y="5210165"/>
            <a:ext cx="8316924" cy="584775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altLang="zh-CN" sz="3200" dirty="0"/>
              <a:t>What are the lizard</a:t>
            </a:r>
            <a:r>
              <a:rPr lang="zh-CN" altLang="en-US" sz="3200" dirty="0"/>
              <a:t> </a:t>
            </a:r>
            <a:r>
              <a:rPr lang="en-US" altLang="zh-CN" sz="3200" dirty="0"/>
              <a:t>/snake /rabbit doing</a:t>
            </a:r>
            <a:r>
              <a:rPr lang="zh-CN" altLang="en-US" sz="3200" dirty="0"/>
              <a:t>？</a:t>
            </a:r>
            <a:endParaRPr lang="en-US" altLang="zh-CN" sz="32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D14F3373-1906-4154-B8A5-53D33DE7E45D}"/>
              </a:ext>
            </a:extLst>
          </p:cNvPr>
          <p:cNvSpPr/>
          <p:nvPr/>
        </p:nvSpPr>
        <p:spPr>
          <a:xfrm>
            <a:off x="323528" y="5277589"/>
            <a:ext cx="8316924" cy="584775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altLang="zh-CN" sz="3200" dirty="0"/>
              <a:t>Why do they come out at night</a:t>
            </a:r>
            <a:r>
              <a:rPr lang="zh-CN" altLang="en-US" sz="3200" dirty="0"/>
              <a:t>？</a:t>
            </a:r>
            <a:endParaRPr lang="en-US" altLang="zh-CN" sz="32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572CDE4C-FEF7-44C6-B8FB-F8E20C66C3D2}"/>
              </a:ext>
            </a:extLst>
          </p:cNvPr>
          <p:cNvSpPr/>
          <p:nvPr/>
        </p:nvSpPr>
        <p:spPr>
          <a:xfrm>
            <a:off x="377534" y="5243877"/>
            <a:ext cx="8316924" cy="584775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altLang="zh-CN" sz="3200" dirty="0"/>
              <a:t>Where do you think it is going</a:t>
            </a:r>
            <a:r>
              <a:rPr lang="zh-CN" altLang="en-US" sz="3200" dirty="0"/>
              <a:t>？</a:t>
            </a:r>
            <a:endParaRPr lang="en-US" altLang="zh-CN" sz="3200" dirty="0"/>
          </a:p>
        </p:txBody>
      </p:sp>
      <p:pic>
        <p:nvPicPr>
          <p:cNvPr id="24578" name="Picture 2" descr="D:\9 读物 新西兰\Package 3 全部\多维第3级\多维阅读第3级-出血不带角线 jpg\2漠动物的生活\2漠动物的生活_页面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071678"/>
            <a:ext cx="2286016" cy="3102544"/>
          </a:xfrm>
          <a:prstGeom prst="rect">
            <a:avLst/>
          </a:prstGeom>
          <a:noFill/>
        </p:spPr>
      </p:pic>
      <p:pic>
        <p:nvPicPr>
          <p:cNvPr id="24579" name="Picture 3" descr="D:\9 读物 新西兰\Package 3 全部\多维第3级\多维阅读第3级-出血不带角线 jpg\2漠动物的生活\2漠动物的生活_页面_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71"/>
            <a:ext cx="2052841" cy="2786082"/>
          </a:xfrm>
          <a:prstGeom prst="rect">
            <a:avLst/>
          </a:prstGeom>
          <a:noFill/>
        </p:spPr>
      </p:pic>
      <p:pic>
        <p:nvPicPr>
          <p:cNvPr id="24580" name="Picture 4" descr="D:\9 读物 新西兰\Package 3 全部\多维第3级\多维阅读第3级-出血不带角线 jpg\2漠动物的生活\2漠动物的生活_页面_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1" y="928670"/>
            <a:ext cx="2052841" cy="2786082"/>
          </a:xfrm>
          <a:prstGeom prst="rect">
            <a:avLst/>
          </a:prstGeom>
          <a:noFill/>
        </p:spPr>
      </p:pic>
      <p:pic>
        <p:nvPicPr>
          <p:cNvPr id="24581" name="Picture 5" descr="D:\9 读物 新西兰\Package 3 全部\多维第3级\多维阅读第3级-出血不带角线 jpg\2漠动物的生活\2漠动物的生活_页面_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1" y="2071678"/>
            <a:ext cx="2286016" cy="3102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108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D64FBE42-2764-4C05-BEE8-158E2348C6E7}"/>
              </a:ext>
            </a:extLst>
          </p:cNvPr>
          <p:cNvSpPr/>
          <p:nvPr/>
        </p:nvSpPr>
        <p:spPr>
          <a:xfrm>
            <a:off x="611560" y="5733256"/>
            <a:ext cx="5904656" cy="584775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altLang="zh-CN" sz="3200" dirty="0"/>
              <a:t>What can you see in the pictures?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D82C6938-CB98-4267-8F95-FF97029956DE}"/>
              </a:ext>
            </a:extLst>
          </p:cNvPr>
          <p:cNvSpPr/>
          <p:nvPr/>
        </p:nvSpPr>
        <p:spPr>
          <a:xfrm>
            <a:off x="658788" y="5733256"/>
            <a:ext cx="7729636" cy="584775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altLang="zh-CN" sz="3200" dirty="0"/>
              <a:t>Why are the animals back in these places?</a:t>
            </a:r>
          </a:p>
        </p:txBody>
      </p:sp>
      <p:pic>
        <p:nvPicPr>
          <p:cNvPr id="25602" name="Picture 2" descr="D:\9 读物 新西兰\Package 3 全部\多维第3级\多维阅读第3级-出血不带角线 jpg\2漠动物的生活\2漠动物的生活_页面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000108"/>
            <a:ext cx="3247095" cy="4406905"/>
          </a:xfrm>
          <a:prstGeom prst="rect">
            <a:avLst/>
          </a:prstGeom>
          <a:noFill/>
        </p:spPr>
      </p:pic>
      <p:pic>
        <p:nvPicPr>
          <p:cNvPr id="25603" name="Picture 3" descr="D:\9 读物 新西兰\Package 3 全部\多维第3级\多维阅读第3级-出血不带角线 jpg\2漠动物的生活\2漠动物的生活_页面_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000108"/>
            <a:ext cx="3247095" cy="44069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736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81303CCC-8D1F-4563-8EFC-022EA93E63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88" t="22136" r="27163" b="6004"/>
          <a:stretch/>
        </p:blipFill>
        <p:spPr>
          <a:xfrm>
            <a:off x="1071538" y="1285860"/>
            <a:ext cx="6912768" cy="5256585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xmlns="" id="{45C1CCE8-EFCE-4EC4-9B43-96E0A065E172}"/>
              </a:ext>
            </a:extLst>
          </p:cNvPr>
          <p:cNvSpPr txBox="1"/>
          <p:nvPr/>
        </p:nvSpPr>
        <p:spPr>
          <a:xfrm>
            <a:off x="0" y="-24"/>
            <a:ext cx="2987824" cy="58477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tx2"/>
                </a:solidFill>
                <a:ea typeface="黑体" pitchFamily="49" charset="-122"/>
              </a:rPr>
              <a:t>Third Reading</a:t>
            </a:r>
            <a:endParaRPr lang="zh-CN" altLang="en-US" sz="32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EC7AC7EF-4D8F-4770-B204-5ADD679F52D0}"/>
              </a:ext>
            </a:extLst>
          </p:cNvPr>
          <p:cNvSpPr/>
          <p:nvPr/>
        </p:nvSpPr>
        <p:spPr>
          <a:xfrm>
            <a:off x="44520" y="800707"/>
            <a:ext cx="9121728" cy="52322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Complete the story map to show what happened in the story.</a:t>
            </a:r>
            <a:endParaRPr lang="zh-CN" alt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9 读物 新西兰\Package 3 全部\多维第3级\多维阅读第3级-出血不带角线 jpg\2漠动物的生活\2漠动物的生活_页面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42852"/>
            <a:ext cx="3714776" cy="5041634"/>
          </a:xfrm>
          <a:prstGeom prst="rect">
            <a:avLst/>
          </a:prstGeom>
          <a:noFill/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7818935B-DAFA-46E0-A059-8B8DA29FC9B7}"/>
              </a:ext>
            </a:extLst>
          </p:cNvPr>
          <p:cNvSpPr/>
          <p:nvPr/>
        </p:nvSpPr>
        <p:spPr>
          <a:xfrm>
            <a:off x="2987824" y="5445224"/>
            <a:ext cx="1152128" cy="646331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ea typeface="等线" panose="02010600030101010101" pitchFamily="2" charset="-122"/>
              </a:rPr>
              <a:t> sk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y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7048686C-9696-4028-89E6-938E63A4C567}"/>
              </a:ext>
            </a:extLst>
          </p:cNvPr>
          <p:cNvSpPr/>
          <p:nvPr/>
        </p:nvSpPr>
        <p:spPr>
          <a:xfrm>
            <a:off x="3347864" y="4365104"/>
            <a:ext cx="648072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9 读物 新西兰\Package 3 全部\多维第3级\多维阅读第3级-出血不带角线 jpg\2漠动物的生活\2漠动物的生活_页面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42852"/>
            <a:ext cx="3929090" cy="533249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20338" y="5445224"/>
            <a:ext cx="1723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sn</a:t>
            </a:r>
            <a:r>
              <a:rPr lang="en-US" altLang="zh-CN" sz="4000" dirty="0">
                <a:solidFill>
                  <a:srgbClr val="FF0000"/>
                </a:solidFill>
              </a:rPr>
              <a:t>a</a:t>
            </a:r>
            <a:r>
              <a:rPr lang="en-US" altLang="zh-CN" sz="4000" dirty="0"/>
              <a:t>k</a:t>
            </a:r>
            <a:r>
              <a:rPr lang="en-US" altLang="zh-CN" sz="4000" dirty="0">
                <a:solidFill>
                  <a:srgbClr val="FF0000"/>
                </a:solidFill>
              </a:rPr>
              <a:t>e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844B5C4C-F1AC-4158-ABBA-9140D20B3BBB}"/>
              </a:ext>
            </a:extLst>
          </p:cNvPr>
          <p:cNvSpPr/>
          <p:nvPr/>
        </p:nvSpPr>
        <p:spPr>
          <a:xfrm>
            <a:off x="3071802" y="4286256"/>
            <a:ext cx="857256" cy="4286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3116"/>
            <a:ext cx="5323064" cy="26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920338" y="5445224"/>
            <a:ext cx="1723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</a:rPr>
              <a:t>gr</a:t>
            </a:r>
            <a:r>
              <a:rPr lang="en-US" altLang="zh-CN" sz="4000" dirty="0"/>
              <a:t>ound</a:t>
            </a:r>
            <a:endParaRPr lang="zh-CN" altLang="en-US" sz="4000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844B5C4C-F1AC-4158-ABBA-9140D20B3BBB}"/>
              </a:ext>
            </a:extLst>
          </p:cNvPr>
          <p:cNvSpPr/>
          <p:nvPr/>
        </p:nvSpPr>
        <p:spPr>
          <a:xfrm>
            <a:off x="4000496" y="3429000"/>
            <a:ext cx="1714512" cy="6668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xmlns="" id="{51C21456-236E-4285-BA22-5A9D95732692}"/>
              </a:ext>
            </a:extLst>
          </p:cNvPr>
          <p:cNvSpPr txBox="1"/>
          <p:nvPr/>
        </p:nvSpPr>
        <p:spPr>
          <a:xfrm>
            <a:off x="2947762" y="5449768"/>
            <a:ext cx="184026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</a:rPr>
              <a:t>gr</a:t>
            </a:r>
            <a:r>
              <a:rPr lang="en-US" altLang="zh-CN" sz="4000" dirty="0"/>
              <a:t>ass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55914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928820"/>
            <a:ext cx="4276725" cy="255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xmlns="" id="{100CB309-AB0A-43F1-8A8C-02BE8E34A9A8}"/>
              </a:ext>
            </a:extLst>
          </p:cNvPr>
          <p:cNvSpPr/>
          <p:nvPr/>
        </p:nvSpPr>
        <p:spPr>
          <a:xfrm>
            <a:off x="3071802" y="3643314"/>
            <a:ext cx="1152128" cy="500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E0E8ED0-A2A1-4EA8-AF38-A20C723E791B}"/>
              </a:ext>
            </a:extLst>
          </p:cNvPr>
          <p:cNvSpPr txBox="1"/>
          <p:nvPr/>
        </p:nvSpPr>
        <p:spPr>
          <a:xfrm>
            <a:off x="2947762" y="5449768"/>
            <a:ext cx="184026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</a:rPr>
              <a:t>s</a:t>
            </a:r>
            <a:r>
              <a:rPr lang="en-US" altLang="zh-CN" sz="4000" dirty="0"/>
              <a:t>and</a:t>
            </a:r>
            <a:endParaRPr lang="zh-CN" altLang="en-US" sz="4000" dirty="0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="" id="{100CB309-AB0A-43F1-8A8C-02BE8E34A9A8}"/>
              </a:ext>
            </a:extLst>
          </p:cNvPr>
          <p:cNvSpPr/>
          <p:nvPr/>
        </p:nvSpPr>
        <p:spPr>
          <a:xfrm>
            <a:off x="2357422" y="3214686"/>
            <a:ext cx="1152128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726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C6A741BC-0FE4-42B4-BACB-DF9FBE8B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44824"/>
            <a:ext cx="5137745" cy="3714527"/>
          </a:xfrm>
          <a:prstGeom prst="rect">
            <a:avLst/>
          </a:prstGeom>
        </p:spPr>
      </p:pic>
      <p:sp>
        <p:nvSpPr>
          <p:cNvPr id="8" name="TextBox 35">
            <a:extLst>
              <a:ext uri="{FF2B5EF4-FFF2-40B4-BE49-F238E27FC236}">
                <a16:creationId xmlns:a16="http://schemas.microsoft.com/office/drawing/2014/main" xmlns="" id="{AFDC75DA-82DA-4DA3-B74A-84A5A6B7F704}"/>
              </a:ext>
            </a:extLst>
          </p:cNvPr>
          <p:cNvSpPr txBox="1"/>
          <p:nvPr/>
        </p:nvSpPr>
        <p:spPr>
          <a:xfrm>
            <a:off x="0" y="1"/>
            <a:ext cx="3995936" cy="1077218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2"/>
                </a:solidFill>
                <a:ea typeface="黑体" pitchFamily="49" charset="-122"/>
              </a:rPr>
              <a:t>Act out the story!</a:t>
            </a:r>
          </a:p>
          <a:p>
            <a:pPr algn="ctr"/>
            <a:r>
              <a:rPr lang="zh-CN" altLang="en-US" sz="3200" b="1" dirty="0">
                <a:solidFill>
                  <a:schemeClr val="tx2"/>
                </a:solidFill>
                <a:ea typeface="黑体" pitchFamily="49" charset="-122"/>
              </a:rPr>
              <a:t>表演故事</a:t>
            </a:r>
          </a:p>
        </p:txBody>
      </p:sp>
    </p:spTree>
    <p:extLst>
      <p:ext uri="{BB962C8B-B14F-4D97-AF65-F5344CB8AC3E}">
        <p14:creationId xmlns:p14="http://schemas.microsoft.com/office/powerpoint/2010/main" val="573502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01208"/>
            <a:ext cx="9144000" cy="1200329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2"/>
                </a:solidFill>
                <a:ea typeface="黑体" pitchFamily="49" charset="-122"/>
              </a:rPr>
              <a:t>What do you do in the day?</a:t>
            </a:r>
          </a:p>
          <a:p>
            <a:pPr algn="ctr"/>
            <a:r>
              <a:rPr lang="en-US" altLang="zh-CN" sz="3600" b="1" dirty="0">
                <a:solidFill>
                  <a:schemeClr val="tx2"/>
                </a:solidFill>
                <a:ea typeface="黑体" pitchFamily="49" charset="-122"/>
              </a:rPr>
              <a:t>What do you do at night?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7E44835-94CD-4729-AEF1-00A170B50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0688"/>
            <a:ext cx="5837634" cy="4178200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xmlns="" id="{55788419-7549-4838-A7E8-5051F35DA547}"/>
              </a:ext>
            </a:extLst>
          </p:cNvPr>
          <p:cNvSpPr txBox="1"/>
          <p:nvPr/>
        </p:nvSpPr>
        <p:spPr>
          <a:xfrm>
            <a:off x="107504" y="5301208"/>
            <a:ext cx="9144000" cy="1200329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The </a:t>
            </a:r>
            <a:r>
              <a:rPr lang="en-US" altLang="zh-CN" sz="3600" b="1" dirty="0">
                <a:solidFill>
                  <a:schemeClr val="tx2"/>
                </a:solidFill>
                <a:ea typeface="黑体" pitchFamily="49" charset="-122"/>
              </a:rPr>
              <a:t>animal do different things </a:t>
            </a:r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during </a:t>
            </a:r>
            <a:r>
              <a:rPr lang="en-US" altLang="zh-CN" sz="3600" b="1" dirty="0">
                <a:solidFill>
                  <a:schemeClr val="tx2"/>
                </a:solidFill>
                <a:ea typeface="黑体" pitchFamily="49" charset="-122"/>
              </a:rPr>
              <a:t>day and </a:t>
            </a:r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night</a:t>
            </a:r>
            <a:r>
              <a:rPr lang="en-US" altLang="zh-CN" sz="3600" b="1" dirty="0">
                <a:solidFill>
                  <a:schemeClr val="tx2"/>
                </a:solidFill>
                <a:ea typeface="黑体" pitchFamily="49" charset="-122"/>
              </a:rPr>
              <a:t>. Why? What do you think of them?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539552" y="1544262"/>
            <a:ext cx="860444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u"/>
              <a:tabLst/>
            </a:pPr>
            <a:r>
              <a:rPr kumimoji="0" lang="en-US" altLang="zh-CN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  <a:cs typeface="Times New Roman" pitchFamily="18" charset="0"/>
              </a:rPr>
              <a:t>Listen to the 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  <a:cs typeface="Times New Roman" pitchFamily="18" charset="0"/>
              </a:rPr>
              <a:t>audio </a:t>
            </a:r>
            <a:r>
              <a:rPr kumimoji="0" lang="en-US" altLang="zh-CN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  <a:cs typeface="Times New Roman" pitchFamily="18" charset="0"/>
              </a:rPr>
              <a:t>and read the story.</a:t>
            </a:r>
            <a:endParaRPr kumimoji="0" lang="en-US" altLang="zh-CN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zh-CN" sz="3600" b="1" dirty="0">
                <a:ea typeface="宋体" pitchFamily="2" charset="-122"/>
                <a:cs typeface="Times New Roman" pitchFamily="18" charset="0"/>
              </a:rPr>
              <a:t>    And t</a:t>
            </a:r>
            <a:r>
              <a:rPr kumimoji="0" lang="en-US" altLang="zh-CN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  <a:cs typeface="Times New Roman" pitchFamily="18" charset="0"/>
              </a:rPr>
              <a:t>ell the story to your parents.</a:t>
            </a:r>
            <a:endParaRPr kumimoji="0" lang="en-US" altLang="zh-CN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宋体" pitchFamily="2" charset="-122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u"/>
              <a:tabLst/>
            </a:pPr>
            <a:r>
              <a:rPr kumimoji="0" lang="en-US" altLang="zh-CN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  <a:cs typeface="Calibri" pitchFamily="34" charset="0"/>
              </a:rPr>
              <a:t>Look </a:t>
            </a:r>
            <a:r>
              <a:rPr lang="en-US" altLang="zh-CN" sz="3600" b="1" dirty="0" smtClean="0">
                <a:ea typeface="宋体" pitchFamily="2" charset="-122"/>
                <a:cs typeface="Calibri" pitchFamily="34" charset="0"/>
              </a:rPr>
              <a:t>for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  <a:cs typeface="Calibri" pitchFamily="34" charset="0"/>
              </a:rPr>
              <a:t> </a:t>
            </a:r>
            <a:r>
              <a:rPr kumimoji="0" lang="en-US" altLang="zh-CN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  <a:cs typeface="Calibri" pitchFamily="34" charset="0"/>
              </a:rPr>
              <a:t>more </a:t>
            </a:r>
            <a:r>
              <a:rPr kumimoji="0" lang="en-US" altLang="zh-CN" sz="3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  <a:cs typeface="Calibri" pitchFamily="34" charset="0"/>
              </a:rPr>
              <a:t>information </a:t>
            </a:r>
            <a:r>
              <a:rPr kumimoji="0" lang="en-US" altLang="zh-CN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  <a:cs typeface="Calibri" pitchFamily="34" charset="0"/>
              </a:rPr>
              <a:t>about</a:t>
            </a:r>
            <a:endParaRPr kumimoji="0" lang="en-US" altLang="zh-CN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宋体" pitchFamily="2" charset="-122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zh-CN" sz="3600" b="1" dirty="0" smtClean="0">
                <a:ea typeface="宋体" pitchFamily="2" charset="-122"/>
                <a:cs typeface="Calibri" pitchFamily="34" charset="0"/>
              </a:rPr>
              <a:t>     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  <a:cs typeface="Calibri" pitchFamily="34" charset="0"/>
              </a:rPr>
              <a:t>animals </a:t>
            </a:r>
            <a:r>
              <a:rPr kumimoji="0" lang="en-US" altLang="zh-CN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  <a:cs typeface="Calibri" pitchFamily="34" charset="0"/>
              </a:rPr>
              <a:t>in the desert.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u"/>
              <a:tabLst/>
            </a:pPr>
            <a:endParaRPr kumimoji="0" lang="en-US" altLang="zh-CN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88B31F76-8C05-4380-886B-4DBB6D706619}"/>
              </a:ext>
            </a:extLst>
          </p:cNvPr>
          <p:cNvSpPr txBox="1"/>
          <p:nvPr/>
        </p:nvSpPr>
        <p:spPr>
          <a:xfrm>
            <a:off x="1907704" y="764704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</a:rPr>
              <a:t>Homework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FC1CE7D9-5CE5-494D-9602-58637A75BEE7}"/>
              </a:ext>
            </a:extLst>
          </p:cNvPr>
          <p:cNvSpPr/>
          <p:nvPr/>
        </p:nvSpPr>
        <p:spPr>
          <a:xfrm>
            <a:off x="539552" y="4850505"/>
            <a:ext cx="7272808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u"/>
            </a:pPr>
            <a:r>
              <a:rPr lang="en-US" altLang="zh-CN" sz="3600" b="1" dirty="0">
                <a:cs typeface="Calibri" pitchFamily="34" charset="0"/>
              </a:rPr>
              <a:t>Make a new book.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4604749" cy="642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xmlns="" id="{D6B24332-4089-43C4-9C93-AA34EA52A05F}"/>
              </a:ext>
            </a:extLst>
          </p:cNvPr>
          <p:cNvSpPr/>
          <p:nvPr/>
        </p:nvSpPr>
        <p:spPr>
          <a:xfrm>
            <a:off x="3071802" y="5286388"/>
            <a:ext cx="3600400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="" id="{844B5C4C-F1AC-4158-ABBA-9140D20B3BBB}"/>
              </a:ext>
            </a:extLst>
          </p:cNvPr>
          <p:cNvSpPr/>
          <p:nvPr/>
        </p:nvSpPr>
        <p:spPr>
          <a:xfrm>
            <a:off x="1500166" y="1428736"/>
            <a:ext cx="6726450" cy="13237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9D0051BD-9E42-43AB-BDC8-F321E4EFDF02}"/>
              </a:ext>
            </a:extLst>
          </p:cNvPr>
          <p:cNvSpPr/>
          <p:nvPr/>
        </p:nvSpPr>
        <p:spPr>
          <a:xfrm>
            <a:off x="214282" y="571480"/>
            <a:ext cx="5185842" cy="584775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What’s the title of the book</a:t>
            </a:r>
            <a:r>
              <a:rPr lang="zh-CN" alt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？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9D66E86A-B275-41DC-AF37-E8003C8D6B4A}"/>
              </a:ext>
            </a:extLst>
          </p:cNvPr>
          <p:cNvSpPr/>
          <p:nvPr/>
        </p:nvSpPr>
        <p:spPr>
          <a:xfrm>
            <a:off x="285720" y="4143380"/>
            <a:ext cx="3495252" cy="584775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Who is the writer</a:t>
            </a:r>
            <a:r>
              <a:rPr lang="zh-CN" alt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233915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5A18EFE-45FF-4C87-AA97-DDD43D6BC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74800"/>
            <a:ext cx="8064896" cy="523046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2E2C5A75-662F-4976-BE6D-B59B84A908E5}"/>
              </a:ext>
            </a:extLst>
          </p:cNvPr>
          <p:cNvSpPr/>
          <p:nvPr/>
        </p:nvSpPr>
        <p:spPr>
          <a:xfrm>
            <a:off x="4067944" y="601108"/>
            <a:ext cx="4505662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C84DA004-8EC1-44AE-B8C1-049109FE8A4E}"/>
              </a:ext>
            </a:extLst>
          </p:cNvPr>
          <p:cNvSpPr/>
          <p:nvPr/>
        </p:nvSpPr>
        <p:spPr>
          <a:xfrm>
            <a:off x="4066798" y="3287108"/>
            <a:ext cx="4505662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1906BF5B-C8A5-4518-A076-B2AAA943673D}"/>
              </a:ext>
            </a:extLst>
          </p:cNvPr>
          <p:cNvSpPr/>
          <p:nvPr/>
        </p:nvSpPr>
        <p:spPr>
          <a:xfrm>
            <a:off x="564664" y="3263102"/>
            <a:ext cx="3528392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63D79FF2-8A31-4A16-9D16-F553C248F513}"/>
              </a:ext>
            </a:extLst>
          </p:cNvPr>
          <p:cNvSpPr/>
          <p:nvPr/>
        </p:nvSpPr>
        <p:spPr>
          <a:xfrm>
            <a:off x="532676" y="620688"/>
            <a:ext cx="3528392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263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5A18EFE-45FF-4C87-AA97-DDD43D6BC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83" y="221805"/>
            <a:ext cx="8064896" cy="5230463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D5003D9C-BABB-4F4C-BD5B-A3D2EEFA36BB}"/>
              </a:ext>
            </a:extLst>
          </p:cNvPr>
          <p:cNvSpPr txBox="1"/>
          <p:nvPr/>
        </p:nvSpPr>
        <p:spPr>
          <a:xfrm>
            <a:off x="3131840" y="5929257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desert</a:t>
            </a:r>
            <a:endParaRPr lang="zh-CN" altLang="en-US" sz="4000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58C31CF1-1186-4E78-BCC3-993CA5939A20}"/>
              </a:ext>
            </a:extLst>
          </p:cNvPr>
          <p:cNvSpPr>
            <a:spLocks noChangeArrowheads="1"/>
          </p:cNvSpPr>
          <p:nvPr/>
        </p:nvSpPr>
        <p:spPr bwMode="auto">
          <a:xfrm rot="21425474">
            <a:off x="603364" y="721117"/>
            <a:ext cx="3813801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Who lives in the desert?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xmlns="" id="{BE5430E3-D5A6-4386-B7C8-78C23E1B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583" y="624686"/>
            <a:ext cx="5579797" cy="13849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What’s the weather like in the desert?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xmlns="" id="{D3FF4802-CFB9-42E5-AF1B-2C76C9B65682}"/>
              </a:ext>
            </a:extLst>
          </p:cNvPr>
          <p:cNvSpPr>
            <a:spLocks noChangeArrowheads="1"/>
          </p:cNvSpPr>
          <p:nvPr/>
        </p:nvSpPr>
        <p:spPr bwMode="auto">
          <a:xfrm rot="21384165">
            <a:off x="643913" y="497790"/>
            <a:ext cx="5683090" cy="1815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What do you think it would feel like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if you walked on this sand?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05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14D0B64F-6732-4794-A57F-4DC4E6533D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88" t="33868" r="31100" b="10404"/>
          <a:stretch/>
        </p:blipFill>
        <p:spPr>
          <a:xfrm>
            <a:off x="500034" y="714356"/>
            <a:ext cx="8119846" cy="5688632"/>
          </a:xfrm>
          <a:prstGeom prst="rect">
            <a:avLst/>
          </a:prstGeom>
        </p:spPr>
      </p:pic>
      <p:sp>
        <p:nvSpPr>
          <p:cNvPr id="26" name="TextBox 3">
            <a:extLst>
              <a:ext uri="{FF2B5EF4-FFF2-40B4-BE49-F238E27FC236}">
                <a16:creationId xmlns:a16="http://schemas.microsoft.com/office/drawing/2014/main" xmlns="" id="{74664D2F-E293-4AD5-82F6-B6F0ABDF60C6}"/>
              </a:ext>
            </a:extLst>
          </p:cNvPr>
          <p:cNvSpPr txBox="1"/>
          <p:nvPr/>
        </p:nvSpPr>
        <p:spPr>
          <a:xfrm>
            <a:off x="0" y="-24"/>
            <a:ext cx="2987824" cy="58477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tx2"/>
                </a:solidFill>
                <a:ea typeface="黑体" pitchFamily="49" charset="-122"/>
              </a:rPr>
              <a:t>First Reading</a:t>
            </a:r>
            <a:endParaRPr lang="zh-CN" altLang="en-US" sz="3200" b="1" dirty="0">
              <a:solidFill>
                <a:schemeClr val="tx2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628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B88253C1-849D-4472-8E44-F5B8F075AA0F}"/>
              </a:ext>
            </a:extLst>
          </p:cNvPr>
          <p:cNvSpPr/>
          <p:nvPr/>
        </p:nvSpPr>
        <p:spPr>
          <a:xfrm>
            <a:off x="467544" y="5021416"/>
            <a:ext cx="7992888" cy="523220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ea typeface="等线" panose="02010600030101010101" pitchFamily="2" charset="-122"/>
              </a:rPr>
              <a:t>What can you see? How do you know it is daytime?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F2622B9D-3AC2-48A2-A0C3-4710EE508AAC}"/>
              </a:ext>
            </a:extLst>
          </p:cNvPr>
          <p:cNvSpPr/>
          <p:nvPr/>
        </p:nvSpPr>
        <p:spPr>
          <a:xfrm>
            <a:off x="467544" y="5931297"/>
            <a:ext cx="8496944" cy="523220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altLang="zh-CN" sz="2800" dirty="0"/>
              <a:t>Do you think it is hot or cold in the desert in the daytime?</a:t>
            </a:r>
            <a:endParaRPr lang="zh-CN" altLang="en-US" sz="2800" dirty="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49BCF1D8-A830-45A0-8E93-4372866B126F}"/>
              </a:ext>
            </a:extLst>
          </p:cNvPr>
          <p:cNvSpPr txBox="1"/>
          <p:nvPr/>
        </p:nvSpPr>
        <p:spPr>
          <a:xfrm>
            <a:off x="0" y="-24"/>
            <a:ext cx="2987824" cy="58477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tx2"/>
                </a:solidFill>
                <a:ea typeface="黑体" pitchFamily="49" charset="-122"/>
              </a:rPr>
              <a:t>Second Reading</a:t>
            </a:r>
            <a:endParaRPr lang="zh-CN" altLang="en-US" sz="3200" b="1" dirty="0">
              <a:solidFill>
                <a:schemeClr val="tx2"/>
              </a:solidFill>
              <a:ea typeface="黑体" pitchFamily="49" charset="-122"/>
            </a:endParaRPr>
          </a:p>
        </p:txBody>
      </p:sp>
      <p:pic>
        <p:nvPicPr>
          <p:cNvPr id="20482" name="Picture 2" descr="D:\9 读物 新西兰\Package 3 全部\多维第3级\多维阅读第3级-出血不带角线 jpg\2漠动物的生活\2漠动物的生活_页面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857232"/>
            <a:ext cx="2714644" cy="3684271"/>
          </a:xfrm>
          <a:prstGeom prst="rect">
            <a:avLst/>
          </a:prstGeom>
          <a:noFill/>
        </p:spPr>
      </p:pic>
      <p:pic>
        <p:nvPicPr>
          <p:cNvPr id="20483" name="Picture 3" descr="D:\9 读物 新西兰\Package 3 全部\多维第3级\多维阅读第3级-出血不带角线 jpg\2漠动物的生活\2漠动物的生活_页面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857232"/>
            <a:ext cx="2704331" cy="3670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24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DB4BFE63-846D-4EFA-AAD4-31AEB967A7CE}"/>
              </a:ext>
            </a:extLst>
          </p:cNvPr>
          <p:cNvSpPr/>
          <p:nvPr/>
        </p:nvSpPr>
        <p:spPr>
          <a:xfrm>
            <a:off x="395536" y="5407992"/>
            <a:ext cx="7992888" cy="1077218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altLang="zh-CN" sz="3200" dirty="0"/>
              <a:t>What animals can you see here? Where are they? </a:t>
            </a:r>
            <a:endParaRPr lang="zh-CN" altLang="en-US" sz="32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F099D0D4-0E17-46F7-B6CD-15B64882D25E}"/>
              </a:ext>
            </a:extLst>
          </p:cNvPr>
          <p:cNvSpPr/>
          <p:nvPr/>
        </p:nvSpPr>
        <p:spPr>
          <a:xfrm>
            <a:off x="395536" y="5161771"/>
            <a:ext cx="7992888" cy="1569660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endParaRPr lang="en-US" altLang="zh-CN" sz="3200" dirty="0"/>
          </a:p>
          <a:p>
            <a:r>
              <a:rPr lang="en-US" altLang="zh-CN" sz="3200" dirty="0"/>
              <a:t>Why do you think they are in these places?</a:t>
            </a:r>
          </a:p>
          <a:p>
            <a:r>
              <a:rPr lang="en-US" altLang="zh-CN" sz="3200" dirty="0"/>
              <a:t> </a:t>
            </a:r>
            <a:endParaRPr lang="zh-CN" altLang="en-US" sz="3200" dirty="0"/>
          </a:p>
        </p:txBody>
      </p:sp>
      <p:pic>
        <p:nvPicPr>
          <p:cNvPr id="21506" name="Picture 2" descr="D:\9 读物 新西兰\Package 3 全部\多维第3级\多维阅读第3级-出血不带角线 jpg\2漠动物的生活\2漠动物的生活_页面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8967" y="571480"/>
            <a:ext cx="3344867" cy="4539600"/>
          </a:xfrm>
          <a:prstGeom prst="rect">
            <a:avLst/>
          </a:prstGeom>
          <a:noFill/>
        </p:spPr>
      </p:pic>
      <p:pic>
        <p:nvPicPr>
          <p:cNvPr id="21507" name="Picture 3" descr="D:\9 读物 新西兰\Package 3 全部\多维第3级\多维阅读第3级-出血不带角线 jpg\2漠动物的生活\2漠动物的生活_页面_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571480"/>
            <a:ext cx="3344867" cy="453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604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9 读物 新西兰\Package 3 全部\多维第3级\多维阅读第3级-出血不带角线 jpg\2漠动物的生活\2漠动物的生活_页面_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28"/>
            <a:ext cx="3332147" cy="4522336"/>
          </a:xfrm>
          <a:prstGeom prst="rect">
            <a:avLst/>
          </a:prstGeom>
          <a:noFill/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B4681160-E833-4BCC-AC18-AA37946252FA}"/>
              </a:ext>
            </a:extLst>
          </p:cNvPr>
          <p:cNvSpPr/>
          <p:nvPr/>
        </p:nvSpPr>
        <p:spPr>
          <a:xfrm>
            <a:off x="611560" y="5589240"/>
            <a:ext cx="4104456" cy="584775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altLang="zh-CN" sz="3200" dirty="0"/>
              <a:t>Where is the rabbit?</a:t>
            </a:r>
          </a:p>
        </p:txBody>
      </p:sp>
      <p:sp>
        <p:nvSpPr>
          <p:cNvPr id="6" name="圆角矩形标注 4">
            <a:extLst>
              <a:ext uri="{FF2B5EF4-FFF2-40B4-BE49-F238E27FC236}">
                <a16:creationId xmlns:a16="http://schemas.microsoft.com/office/drawing/2014/main" xmlns="" id="{B5CAB0D9-14DA-4B8C-86D6-75FE13A4FBCA}"/>
              </a:ext>
            </a:extLst>
          </p:cNvPr>
          <p:cNvSpPr/>
          <p:nvPr/>
        </p:nvSpPr>
        <p:spPr>
          <a:xfrm rot="10800000">
            <a:off x="5580112" y="2806761"/>
            <a:ext cx="2714644" cy="2000264"/>
          </a:xfrm>
          <a:prstGeom prst="wedgeRoundRectCallout">
            <a:avLst>
              <a:gd name="adj1" fmla="val 107538"/>
              <a:gd name="adj2" fmla="val 7115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310ACD9C-7F68-41D6-AAA7-795230949290}"/>
              </a:ext>
            </a:extLst>
          </p:cNvPr>
          <p:cNvSpPr/>
          <p:nvPr/>
        </p:nvSpPr>
        <p:spPr>
          <a:xfrm>
            <a:off x="660673" y="5589240"/>
            <a:ext cx="4919437" cy="584775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altLang="zh-CN" sz="3200" dirty="0"/>
              <a:t>What might the rabbit say?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D71E3C10-C0E9-4A1B-855E-1449C7D57235}"/>
              </a:ext>
            </a:extLst>
          </p:cNvPr>
          <p:cNvSpPr/>
          <p:nvPr/>
        </p:nvSpPr>
        <p:spPr>
          <a:xfrm>
            <a:off x="6444208" y="3345228"/>
            <a:ext cx="662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zh-CN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469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958338C0-0B0E-4306-9829-A658B3F9A177}"/>
              </a:ext>
            </a:extLst>
          </p:cNvPr>
          <p:cNvSpPr/>
          <p:nvPr/>
        </p:nvSpPr>
        <p:spPr>
          <a:xfrm>
            <a:off x="395536" y="5364505"/>
            <a:ext cx="7992888" cy="584775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altLang="zh-CN" sz="3200" dirty="0"/>
              <a:t>What’s the different about the sky now?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B941B9E5-39A3-4AAB-8152-6D3FED574CCE}"/>
              </a:ext>
            </a:extLst>
          </p:cNvPr>
          <p:cNvSpPr/>
          <p:nvPr/>
        </p:nvSpPr>
        <p:spPr>
          <a:xfrm>
            <a:off x="287524" y="5210165"/>
            <a:ext cx="8316924" cy="1569660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endParaRPr lang="en-US" altLang="zh-CN" sz="3200" dirty="0"/>
          </a:p>
          <a:p>
            <a:r>
              <a:rPr lang="en-US" altLang="zh-CN" sz="3200" dirty="0"/>
              <a:t>How do you know it is night?</a:t>
            </a:r>
          </a:p>
          <a:p>
            <a:endParaRPr lang="en-US" altLang="zh-CN" sz="3200" dirty="0"/>
          </a:p>
        </p:txBody>
      </p:sp>
      <p:pic>
        <p:nvPicPr>
          <p:cNvPr id="23554" name="Picture 2" descr="D:\9 读物 新西兰\Package 3 全部\多维第3级\多维阅读第3级-出血不带角线 jpg\2漠动物的生活\2漠动物的生活_页面_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571480"/>
            <a:ext cx="3194458" cy="4335467"/>
          </a:xfrm>
          <a:prstGeom prst="rect">
            <a:avLst/>
          </a:prstGeom>
          <a:noFill/>
        </p:spPr>
      </p:pic>
      <p:pic>
        <p:nvPicPr>
          <p:cNvPr id="23555" name="Picture 3" descr="D:\9 读物 新西兰\Package 3 全部\多维第3级\多维阅读第3级-出血不带角线 jpg\2漠动物的生活\2漠动物的生活_页面_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8914" y="571480"/>
            <a:ext cx="3194458" cy="43354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852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279</Words>
  <Application>Microsoft Office PowerPoint</Application>
  <PresentationFormat>全屏显示(4:3)</PresentationFormat>
  <Paragraphs>51</Paragraphs>
  <Slides>19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tommy</dc:creator>
  <cp:lastModifiedBy>fltrp</cp:lastModifiedBy>
  <cp:revision>62</cp:revision>
  <dcterms:created xsi:type="dcterms:W3CDTF">2018-07-04T15:07:56Z</dcterms:created>
  <dcterms:modified xsi:type="dcterms:W3CDTF">2018-12-19T02:37:45Z</dcterms:modified>
</cp:coreProperties>
</file>