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6" r:id="rId3"/>
    <p:sldId id="277" r:id="rId4"/>
    <p:sldId id="28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2" r:id="rId14"/>
    <p:sldId id="281" r:id="rId15"/>
    <p:sldId id="282" r:id="rId16"/>
    <p:sldId id="265" r:id="rId17"/>
    <p:sldId id="279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>
        <p:scale>
          <a:sx n="77" d="100"/>
          <a:sy n="77" d="100"/>
        </p:scale>
        <p:origin x="-1618" y="-2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572F-23ED-4ECA-B961-62EDBD51E20D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8E43-277E-4542-8EC0-B532F1CDD0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572F-23ED-4ECA-B961-62EDBD51E20D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8E43-277E-4542-8EC0-B532F1CDD0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572F-23ED-4ECA-B961-62EDBD51E20D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8E43-277E-4542-8EC0-B532F1CDD0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572F-23ED-4ECA-B961-62EDBD51E20D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8E43-277E-4542-8EC0-B532F1CDD0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572F-23ED-4ECA-B961-62EDBD51E20D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8E43-277E-4542-8EC0-B532F1CDD0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572F-23ED-4ECA-B961-62EDBD51E20D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8E43-277E-4542-8EC0-B532F1CDD0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572F-23ED-4ECA-B961-62EDBD51E20D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8E43-277E-4542-8EC0-B532F1CDD0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572F-23ED-4ECA-B961-62EDBD51E20D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8E43-277E-4542-8EC0-B532F1CDD0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572F-23ED-4ECA-B961-62EDBD51E20D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8E43-277E-4542-8EC0-B532F1CDD0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572F-23ED-4ECA-B961-62EDBD51E20D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8E43-277E-4542-8EC0-B532F1CDD0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572F-23ED-4ECA-B961-62EDBD51E20D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A8E43-277E-4542-8EC0-B532F1CDD0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B572F-23ED-4ECA-B961-62EDBD51E20D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A8E43-277E-4542-8EC0-B532F1CDD0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87015"/>
            <a:ext cx="14036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zh-CN" altLang="en-US" sz="2400" b="1" cap="all" spc="0" dirty="0" smtClean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94" y="526906"/>
            <a:ext cx="1687586" cy="646331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zh-CN" altLang="en-US" sz="3600" b="1" cap="all" spc="0" dirty="0"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cs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2132856"/>
            <a:ext cx="2465756" cy="350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115616" y="317847"/>
            <a:ext cx="712879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icrosoft JhengHei" panose="020B0604030504040204" pitchFamily="34" charset="-120"/>
                <a:cs typeface="+mn-lt"/>
              </a:rPr>
              <a:t>The King’s Pants</a:t>
            </a:r>
          </a:p>
          <a:p>
            <a:pPr algn="ctr"/>
            <a:r>
              <a:rPr lang="zh-CN" alt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icrosoft JhengHei" panose="020B0604030504040204" pitchFamily="34" charset="-120"/>
                <a:cs typeface="+mn-lt"/>
              </a:rPr>
              <a:t>国王的裤子哪儿去了？</a:t>
            </a:r>
            <a:endParaRPr lang="en-US" altLang="zh-CN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Microsoft JhengHei" panose="020B0604030504040204" pitchFamily="34" charset="-120"/>
              <a:cs typeface="+mn-lt"/>
            </a:endParaRPr>
          </a:p>
          <a:p>
            <a:pPr algn="ctr"/>
            <a:endParaRPr lang="en-US" altLang="zh-CN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Microsoft JhengHei" panose="020B0604030504040204" pitchFamily="34" charset="-120"/>
              <a:cs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94783" y="65068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4680012" y="5733256"/>
            <a:ext cx="4347639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icrosoft JhengHei" panose="020B0604030504040204" pitchFamily="34" charset="-120"/>
                <a:cs typeface="+mn-lt"/>
              </a:rPr>
              <a:t>选自</a:t>
            </a:r>
            <a:r>
              <a:rPr lang="en-US" altLang="zh-CN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icrosoft JhengHei" panose="020B0604030504040204" pitchFamily="34" charset="-120"/>
                <a:cs typeface="+mn-lt"/>
              </a:rPr>
              <a:t>《</a:t>
            </a:r>
            <a:r>
              <a:rPr lang="zh-CN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icrosoft JhengHei" panose="020B0604030504040204" pitchFamily="34" charset="-120"/>
                <a:cs typeface="+mn-lt"/>
              </a:rPr>
              <a:t>多维阅读第</a:t>
            </a:r>
            <a:r>
              <a:rPr lang="en-US" altLang="zh-CN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icrosoft JhengHei" panose="020B0604030504040204" pitchFamily="34" charset="-120"/>
                <a:cs typeface="+mn-lt"/>
              </a:rPr>
              <a:t>2</a:t>
            </a:r>
            <a:r>
              <a:rPr lang="zh-CN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icrosoft JhengHei" panose="020B0604030504040204" pitchFamily="34" charset="-120"/>
                <a:cs typeface="+mn-lt"/>
              </a:rPr>
              <a:t>级</a:t>
            </a:r>
            <a:r>
              <a:rPr lang="en-US" altLang="zh-CN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icrosoft JhengHei" panose="020B0604030504040204" pitchFamily="34" charset="-120"/>
                <a:cs typeface="+mn-lt"/>
              </a:rPr>
              <a:t>》</a:t>
            </a:r>
            <a:endParaRPr lang="zh-CN" alt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Microsoft JhengHei" panose="020B0604030504040204" pitchFamily="34" charset="-120"/>
              <a:cs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2706" y="-10980"/>
            <a:ext cx="8473296" cy="6564180"/>
            <a:chOff x="262706" y="-10980"/>
            <a:chExt cx="8473296" cy="6564180"/>
          </a:xfrm>
        </p:grpSpPr>
        <p:pic>
          <p:nvPicPr>
            <p:cNvPr id="7169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2706" y="0"/>
              <a:ext cx="4808587" cy="655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59352" y="-10980"/>
              <a:ext cx="3676650" cy="6564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7082" y="0"/>
            <a:ext cx="8625397" cy="6741368"/>
            <a:chOff x="267083" y="0"/>
            <a:chExt cx="8471870" cy="6572250"/>
          </a:xfrm>
        </p:grpSpPr>
        <p:pic>
          <p:nvPicPr>
            <p:cNvPr id="8193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7083" y="0"/>
              <a:ext cx="4799834" cy="657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43253" y="0"/>
              <a:ext cx="3695700" cy="657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6512" y="0"/>
            <a:ext cx="55446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Compare &amp; </a:t>
            </a:r>
            <a:r>
              <a:rPr lang="en-US" altLang="zh-CN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say</a:t>
            </a:r>
            <a:endParaRPr lang="zh-CN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2290" name="Picture 2" descr="http://img3.redocn.com/tupian/20120824/mihuangsekuzichahua_1738401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31" y="1052737"/>
            <a:ext cx="117606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785" y="1052736"/>
            <a:ext cx="188935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38182" r="29741" b="17034"/>
          <a:stretch>
            <a:fillRect/>
          </a:stretch>
        </p:blipFill>
        <p:spPr bwMode="auto">
          <a:xfrm>
            <a:off x="2431365" y="3318390"/>
            <a:ext cx="2968832" cy="192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6" t="82090" r="32880"/>
          <a:stretch>
            <a:fillRect/>
          </a:stretch>
        </p:blipFill>
        <p:spPr bwMode="auto">
          <a:xfrm>
            <a:off x="611560" y="5589240"/>
            <a:ext cx="1784545" cy="76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2" t="3830" r="16753" b="3983"/>
          <a:stretch>
            <a:fillRect/>
          </a:stretch>
        </p:blipFill>
        <p:spPr bwMode="auto">
          <a:xfrm>
            <a:off x="3131840" y="5380673"/>
            <a:ext cx="1258487" cy="146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 descr="http://www.cxzg.com/upload_files/cxzg_sell_/2142/21674_20150702100717_Li4lMkYuLiUyRnVwbG9hZF9maWxlcyUyRmN4emdfc2VsbF8lMkYyMDE1MDcwMjEwNDcxNjcxOTQwMQ==.jpeg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r="50000" b="44510"/>
          <a:stretch>
            <a:fillRect/>
          </a:stretch>
        </p:blipFill>
        <p:spPr bwMode="auto">
          <a:xfrm>
            <a:off x="6156176" y="3028310"/>
            <a:ext cx="1914104" cy="24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6512" y="0"/>
            <a:ext cx="5544616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+mn-lt"/>
              </a:rPr>
              <a:t>match &amp; </a:t>
            </a:r>
            <a:r>
              <a:rPr lang="en-US" altLang="zh-CN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+mn-lt"/>
              </a:rPr>
              <a:t>say</a:t>
            </a:r>
            <a:endParaRPr lang="zh-CN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cs typeface="+mn-lt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4" t="44338" r="17643" b="22699"/>
          <a:stretch>
            <a:fillRect/>
          </a:stretch>
        </p:blipFill>
        <p:spPr bwMode="auto">
          <a:xfrm>
            <a:off x="3572" y="1867311"/>
            <a:ext cx="1344279" cy="100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38182" r="29741" b="17034"/>
          <a:stretch>
            <a:fillRect/>
          </a:stretch>
        </p:blipFill>
        <p:spPr bwMode="auto">
          <a:xfrm>
            <a:off x="1708024" y="1867311"/>
            <a:ext cx="1639840" cy="106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6" t="82090" r="32880"/>
          <a:stretch>
            <a:fillRect/>
          </a:stretch>
        </p:blipFill>
        <p:spPr bwMode="auto">
          <a:xfrm>
            <a:off x="5148064" y="2047794"/>
            <a:ext cx="1265002" cy="54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 descr="http://p0.so.qhimgs1.com/bdr/_240_/t0167ed20517bc3004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8" t="41657" r="30924" b="38084"/>
          <a:stretch>
            <a:fillRect/>
          </a:stretch>
        </p:blipFill>
        <p:spPr bwMode="auto">
          <a:xfrm>
            <a:off x="7890202" y="2141228"/>
            <a:ext cx="786254" cy="4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6512" y="4509120"/>
            <a:ext cx="1235075" cy="76835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zh-CN" sz="4400" b="1" dirty="0" smtClean="0">
                <a:cs typeface="+mn-lt"/>
              </a:rPr>
              <a:t>shirt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4509120"/>
            <a:ext cx="1177290" cy="76835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zh-CN" sz="4400" b="1" dirty="0" smtClean="0">
                <a:cs typeface="+mn-lt"/>
              </a:rPr>
              <a:t>coat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7784" y="4509120"/>
            <a:ext cx="1623695" cy="76835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zh-CN" sz="4400" b="1" dirty="0" smtClean="0">
                <a:cs typeface="+mn-lt"/>
              </a:rPr>
              <a:t>crown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55976" y="4509120"/>
            <a:ext cx="1425575" cy="76835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zh-CN" sz="4400" b="1" dirty="0" smtClean="0">
                <a:cs typeface="+mn-lt"/>
              </a:rPr>
              <a:t>socks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0152" y="4509120"/>
            <a:ext cx="1468755" cy="76835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zh-CN" sz="4400" b="1" dirty="0" smtClean="0">
                <a:cs typeface="+mn-lt"/>
              </a:rPr>
              <a:t>pants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52320" y="4509120"/>
            <a:ext cx="1499870" cy="76835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zh-CN" sz="4400" b="1" dirty="0" smtClean="0">
                <a:cs typeface="+mn-lt"/>
              </a:rPr>
              <a:t>boots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847450" y="2875217"/>
            <a:ext cx="5668766" cy="1633903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2210666" y="2929927"/>
            <a:ext cx="403898" cy="1579193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755576" y="2794559"/>
            <a:ext cx="3450205" cy="1714561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862820" y="2634754"/>
            <a:ext cx="2669620" cy="1897013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endCxn id="12" idx="0"/>
          </p:cNvCxnSpPr>
          <p:nvPr/>
        </p:nvCxnSpPr>
        <p:spPr>
          <a:xfrm flipH="1">
            <a:off x="5069484" y="2742496"/>
            <a:ext cx="2109470" cy="176657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endCxn id="11" idx="0"/>
          </p:cNvCxnSpPr>
          <p:nvPr/>
        </p:nvCxnSpPr>
        <p:spPr>
          <a:xfrm flipH="1">
            <a:off x="3440029" y="2567449"/>
            <a:ext cx="4552857" cy="1941671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54" y="1732846"/>
            <a:ext cx="1314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26" y="1954377"/>
            <a:ext cx="9810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7544" y="2465601"/>
            <a:ext cx="82809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Read and imitate</a:t>
            </a:r>
            <a:endParaRPr lang="zh-CN" altLang="en-US" sz="8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355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7544" y="2465601"/>
            <a:ext cx="82809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8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Retell the story</a:t>
            </a:r>
            <a:endParaRPr lang="zh-CN" altLang="en-US" sz="8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75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1"/>
            <a:ext cx="5279035" cy="677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ic17.nipic.com/20111101/3320946_14345441700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2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259632" y="4653136"/>
            <a:ext cx="69894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9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Role play</a:t>
            </a:r>
            <a:endParaRPr lang="zh-CN" altLang="en-US" sz="9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226858"/>
            <a:ext cx="4691772" cy="637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同心圆 3"/>
          <p:cNvSpPr/>
          <p:nvPr/>
        </p:nvSpPr>
        <p:spPr>
          <a:xfrm>
            <a:off x="3059832" y="-326133"/>
            <a:ext cx="6417302" cy="6293704"/>
          </a:xfrm>
          <a:prstGeom prst="donut">
            <a:avLst>
              <a:gd name="adj" fmla="val 446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cs typeface="+mn-lt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2555269" y="1628800"/>
            <a:ext cx="3528392" cy="720080"/>
          </a:xfrm>
          <a:prstGeom prst="wedgeRoundRectCallout">
            <a:avLst>
              <a:gd name="adj1" fmla="val 53573"/>
              <a:gd name="adj2" fmla="val 1371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dirty="0" smtClean="0">
                <a:cs typeface="+mn-lt"/>
              </a:rPr>
              <a:t>A crown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2837043" cy="28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云形标注 4"/>
          <p:cNvSpPr/>
          <p:nvPr/>
        </p:nvSpPr>
        <p:spPr>
          <a:xfrm>
            <a:off x="1043608" y="4005064"/>
            <a:ext cx="3384376" cy="1137965"/>
          </a:xfrm>
          <a:prstGeom prst="cloudCallout">
            <a:avLst>
              <a:gd name="adj1" fmla="val 99554"/>
              <a:gd name="adj2" fmla="val -1264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cs typeface="+mn-lt"/>
              </a:rPr>
              <a:t>What is that?</a:t>
            </a:r>
          </a:p>
        </p:txBody>
      </p:sp>
      <p:sp>
        <p:nvSpPr>
          <p:cNvPr id="8" name="矩形 7"/>
          <p:cNvSpPr/>
          <p:nvPr/>
        </p:nvSpPr>
        <p:spPr>
          <a:xfrm>
            <a:off x="-36512" y="0"/>
            <a:ext cx="4572000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+mn-lt"/>
              </a:rPr>
              <a:t>look &amp; think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2704" y="225255"/>
            <a:ext cx="4660140" cy="638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96" y="3668831"/>
            <a:ext cx="4437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CN" sz="2800" b="1" dirty="0">
                <a:cs typeface="+mn-lt"/>
              </a:rPr>
              <a:t>1. When do you think the story </a:t>
            </a:r>
            <a:r>
              <a:rPr lang="en-US" altLang="zh-CN" sz="2800" b="1" dirty="0" smtClean="0">
                <a:cs typeface="+mn-lt"/>
              </a:rPr>
              <a:t>happened?</a:t>
            </a:r>
            <a:endParaRPr lang="zh-CN" altLang="zh-CN" sz="2800" b="1" dirty="0">
              <a:cs typeface="+mn-lt"/>
            </a:endParaRPr>
          </a:p>
          <a:p>
            <a:endParaRPr lang="en-US" altLang="zh-CN" sz="2800" b="1" dirty="0" smtClean="0">
              <a:cs typeface="+mn-lt"/>
            </a:endParaRPr>
          </a:p>
          <a:p>
            <a:r>
              <a:rPr lang="en-US" altLang="zh-CN" sz="2800" b="1" dirty="0" smtClean="0">
                <a:cs typeface="+mn-lt"/>
              </a:rPr>
              <a:t>2</a:t>
            </a:r>
            <a:r>
              <a:rPr lang="en-US" altLang="zh-CN" sz="2800" b="1" dirty="0">
                <a:cs typeface="+mn-lt"/>
              </a:rPr>
              <a:t>. </a:t>
            </a:r>
            <a:r>
              <a:rPr lang="en-US" altLang="zh-CN" sz="2800" b="1" dirty="0" smtClean="0">
                <a:cs typeface="+mn-lt"/>
              </a:rPr>
              <a:t>What is </a:t>
            </a:r>
            <a:r>
              <a:rPr lang="en-US" altLang="zh-CN" sz="2800" b="1" dirty="0" smtClean="0">
                <a:cs typeface="+mn-lt"/>
              </a:rPr>
              <a:t>the king </a:t>
            </a:r>
            <a:r>
              <a:rPr lang="en-US" altLang="zh-CN" sz="2800" b="1" dirty="0" smtClean="0">
                <a:cs typeface="+mn-lt"/>
              </a:rPr>
              <a:t>doing in the picture? </a:t>
            </a:r>
            <a:endParaRPr lang="zh-CN" altLang="zh-CN" sz="2800" b="1" dirty="0">
              <a:cs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2837043" cy="28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-36512" y="0"/>
            <a:ext cx="4572000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+mn-lt"/>
              </a:rPr>
              <a:t>View &amp; think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5488" y="190164"/>
            <a:ext cx="4660140" cy="638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2837043" cy="28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-36512" y="0"/>
            <a:ext cx="4572000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+mn-lt"/>
              </a:rPr>
              <a:t>Read &amp; think</a:t>
            </a:r>
          </a:p>
        </p:txBody>
      </p:sp>
    </p:spTree>
    <p:extLst>
      <p:ext uri="{BB962C8B-B14F-4D97-AF65-F5344CB8AC3E}">
        <p14:creationId xmlns:p14="http://schemas.microsoft.com/office/powerpoint/2010/main" val="229692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6898" y="9441"/>
            <a:ext cx="8645582" cy="6572250"/>
            <a:chOff x="246898" y="9441"/>
            <a:chExt cx="8487507" cy="6572250"/>
          </a:xfrm>
        </p:grpSpPr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6898" y="9441"/>
              <a:ext cx="4791807" cy="657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38705" y="9441"/>
              <a:ext cx="3695700" cy="657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4485" y="0"/>
            <a:ext cx="8500730" cy="6572250"/>
            <a:chOff x="264485" y="0"/>
            <a:chExt cx="8500730" cy="657225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4485" y="0"/>
              <a:ext cx="4814555" cy="657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79040" y="0"/>
              <a:ext cx="3686175" cy="657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5996" y="116632"/>
            <a:ext cx="8656484" cy="6572250"/>
            <a:chOff x="235996" y="116632"/>
            <a:chExt cx="8495669" cy="6572250"/>
          </a:xfrm>
        </p:grpSpPr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5996" y="116632"/>
              <a:ext cx="4809494" cy="657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45490" y="116632"/>
              <a:ext cx="3686175" cy="657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0869" y="0"/>
            <a:ext cx="8506341" cy="6600825"/>
            <a:chOff x="240869" y="0"/>
            <a:chExt cx="8506341" cy="6600825"/>
          </a:xfrm>
        </p:grpSpPr>
        <p:pic>
          <p:nvPicPr>
            <p:cNvPr id="5121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0869" y="0"/>
              <a:ext cx="4852262" cy="6600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89610" y="35985"/>
              <a:ext cx="3657600" cy="6564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17625" y="0"/>
            <a:ext cx="8546825" cy="6562725"/>
            <a:chOff x="217625" y="0"/>
            <a:chExt cx="8546825" cy="6562725"/>
          </a:xfrm>
        </p:grpSpPr>
        <p:pic>
          <p:nvPicPr>
            <p:cNvPr id="6145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7625" y="0"/>
              <a:ext cx="4870175" cy="6562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87800" y="10834"/>
              <a:ext cx="3676650" cy="6551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75</Words>
  <Application>Microsoft Office PowerPoint</Application>
  <PresentationFormat>全屏显示(4:3)</PresentationFormat>
  <Paragraphs>22</Paragraphs>
  <Slides>17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Chinese 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Chinese User</dc:creator>
  <cp:lastModifiedBy>fltrp</cp:lastModifiedBy>
  <cp:revision>29</cp:revision>
  <dcterms:created xsi:type="dcterms:W3CDTF">2018-08-25T05:14:00Z</dcterms:created>
  <dcterms:modified xsi:type="dcterms:W3CDTF">2019-01-28T08:08:36Z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