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5" r:id="rId2"/>
    <p:sldId id="261" r:id="rId3"/>
    <p:sldId id="262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300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40" r:id="rId22"/>
    <p:sldId id="284" r:id="rId23"/>
    <p:sldId id="341" r:id="rId24"/>
    <p:sldId id="28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FFCC"/>
    <a:srgbClr val="0066CC"/>
    <a:srgbClr val="0099CC"/>
    <a:srgbClr val="3366CC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7368" autoAdjust="0"/>
  </p:normalViewPr>
  <p:slideViewPr>
    <p:cSldViewPr snapToGrid="0">
      <p:cViewPr varScale="1">
        <p:scale>
          <a:sx n="76" d="100"/>
          <a:sy n="76" d="100"/>
        </p:scale>
        <p:origin x="-917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86F42-8EF4-4B55-BF5C-7A46DCA0E3FA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D649F-F1BC-4AEF-AFD3-65C42F3074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97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Listen &amp; Guess （听音猜物）</a:t>
            </a:r>
          </a:p>
          <a:p>
            <a:r>
              <a:rPr lang="zh-CN" altLang="en-US" dirty="0"/>
              <a:t>学生通过听动物的叫声来猜测动物。</a:t>
            </a:r>
          </a:p>
          <a:p>
            <a:r>
              <a:rPr lang="zh-CN" altLang="en-US" dirty="0"/>
              <a:t>提出问题：What animals do you hear?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学生阅读书的封面并回答老师提出的问题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sz="1400" b="1" dirty="0"/>
              <a:t>Think &amp; stick</a:t>
            </a:r>
          </a:p>
          <a:p>
            <a:r>
              <a:rPr lang="zh-CN" altLang="en-US" sz="1400" b="1" dirty="0"/>
              <a:t>使用建议：</a:t>
            </a:r>
          </a:p>
          <a:p>
            <a:r>
              <a:rPr lang="zh-CN" altLang="en-US" sz="1400" b="1" dirty="0"/>
              <a:t>1.根据故事发展的过程变化，在相应的位置贴出相对应的绘本图片。</a:t>
            </a:r>
          </a:p>
          <a:p>
            <a:r>
              <a:rPr lang="en-US" altLang="zh-CN" sz="1400" b="1" dirty="0"/>
              <a:t>2</a:t>
            </a:r>
            <a:r>
              <a:rPr lang="zh-CN" altLang="en-US" sz="1400" b="1" dirty="0"/>
              <a:t>.根据实际情况以小组或个人形式进行。</a:t>
            </a:r>
          </a:p>
          <a:p>
            <a:r>
              <a:rPr lang="zh-CN" altLang="en-US" sz="1400" b="1" dirty="0">
                <a:sym typeface="+mn-ea"/>
              </a:rPr>
              <a:t>此部分内容也可根据实际情况改编成Think &amp; order (读图排序）</a:t>
            </a:r>
            <a:endParaRPr lang="zh-CN" altLang="en-US" sz="1400" b="1" dirty="0"/>
          </a:p>
          <a:p>
            <a:endParaRPr lang="zh-CN" altLang="en-US" sz="1400" b="1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649F-F1BC-4AEF-AFD3-65C42F30749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sz="1400" b="1" dirty="0" smtClean="0"/>
              <a:t>学生</a:t>
            </a:r>
            <a:r>
              <a:rPr lang="zh-CN" altLang="en-US" sz="1400" b="1" dirty="0"/>
              <a:t>利用自己完成的故事脉络图在组内或在全班复述故事。</a:t>
            </a:r>
          </a:p>
          <a:p>
            <a:r>
              <a:rPr lang="zh-CN" altLang="en-US" sz="1400" b="1" dirty="0"/>
              <a:t>建议： 可以个人也可以小组合作完成对故事的复述。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400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smtClean="0"/>
              <a:t>结合</a:t>
            </a:r>
            <a:r>
              <a:rPr lang="zh-CN" altLang="en-US"/>
              <a:t>绘本内容，发挥想象，画出故事中的一个情节,并在画的下面写一句话。</a:t>
            </a:r>
          </a:p>
          <a:p>
            <a:r>
              <a:rPr lang="zh-CN" altLang="en-US" dirty="0"/>
              <a:t>为故事改编结局，或续编故事。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58A96-7ED7-4157-8197-BE2A9A44BDE6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0F10C-6201-4964-8FC6-256C21E6CA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>
            <a:stCxn id="6" idx="0"/>
            <a:endCxn id="6" idx="2"/>
          </p:cNvCxnSpPr>
          <p:nvPr/>
        </p:nvCxnSpPr>
        <p:spPr>
          <a:xfrm>
            <a:off x="5634285" y="854057"/>
            <a:ext cx="0" cy="212365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86484" y="4875262"/>
            <a:ext cx="498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选自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《</a:t>
            </a: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多维</a:t>
            </a:r>
            <a:r>
              <a:rPr lang="zh-CN" alt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阅读第</a:t>
            </a:r>
            <a:r>
              <a:rPr lang="en-US" altLang="zh-C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级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》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08291" y="854057"/>
            <a:ext cx="565198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 Am Wet</a:t>
            </a:r>
          </a:p>
          <a:p>
            <a:pPr algn="ctr"/>
            <a:r>
              <a:rPr lang="zh-CN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好心办坏事</a:t>
            </a:r>
            <a:endParaRPr lang="zh-CN" alt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7203646" y="1676876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has happened?  Why? 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203650" y="3218760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What’s the problem?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231359" y="193431"/>
            <a:ext cx="2365131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sp>
        <p:nvSpPr>
          <p:cNvPr id="8" name="矩形: 圆角 3"/>
          <p:cNvSpPr/>
          <p:nvPr/>
        </p:nvSpPr>
        <p:spPr>
          <a:xfrm>
            <a:off x="7203646" y="4799908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do you think might happen now?</a:t>
            </a:r>
          </a:p>
        </p:txBody>
      </p:sp>
      <p:pic>
        <p:nvPicPr>
          <p:cNvPr id="9" name="图片 8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39727" y="595354"/>
            <a:ext cx="4364355" cy="61810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7160784" y="2063884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do you think the animals will do now?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7117920" y="4248708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How do they feel?</a:t>
            </a:r>
            <a:r>
              <a:rPr lang="zh-CN" altLang="zh-CN" sz="2400" b="1" dirty="0">
                <a:latin typeface="Constantia" panose="02030602050306030303" pitchFamily="18" charset="0"/>
              </a:rPr>
              <a:t> 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200483" y="123093"/>
            <a:ext cx="2391508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073" y="261604"/>
            <a:ext cx="5204322" cy="674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15605" y="411099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657725" y="4110355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9198610" y="927735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181725" y="92837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133090" y="92837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67765" y="408305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204470" y="70339"/>
            <a:ext cx="2928620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Think and stick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485" y="494030"/>
            <a:ext cx="2054225" cy="2899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2985" y="493395"/>
            <a:ext cx="2016125" cy="2900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6220" y="512445"/>
            <a:ext cx="2066925" cy="287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28505" y="436245"/>
            <a:ext cx="2016125" cy="297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3195" y="3453130"/>
            <a:ext cx="2344420" cy="31248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963160" y="3496310"/>
            <a:ext cx="2277745" cy="32270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49615" y="3565525"/>
            <a:ext cx="2238375" cy="30505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矩形 3"/>
          <p:cNvSpPr/>
          <p:nvPr/>
        </p:nvSpPr>
        <p:spPr>
          <a:xfrm>
            <a:off x="3153678" y="1752918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</a:t>
            </a:r>
          </a:p>
        </p:txBody>
      </p:sp>
      <p:sp>
        <p:nvSpPr>
          <p:cNvPr id="8" name="矩形 7"/>
          <p:cNvSpPr/>
          <p:nvPr/>
        </p:nvSpPr>
        <p:spPr>
          <a:xfrm>
            <a:off x="6181725" y="1734185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</a:t>
            </a:r>
          </a:p>
        </p:txBody>
      </p:sp>
      <p:sp>
        <p:nvSpPr>
          <p:cNvPr id="12" name="矩形 11"/>
          <p:cNvSpPr/>
          <p:nvPr/>
        </p:nvSpPr>
        <p:spPr>
          <a:xfrm>
            <a:off x="9198610" y="1679673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</a:t>
            </a:r>
          </a:p>
        </p:txBody>
      </p:sp>
      <p:sp>
        <p:nvSpPr>
          <p:cNvPr id="13" name="矩形 12"/>
          <p:cNvSpPr/>
          <p:nvPr/>
        </p:nvSpPr>
        <p:spPr>
          <a:xfrm>
            <a:off x="1167765" y="4891258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</a:t>
            </a:r>
          </a:p>
        </p:txBody>
      </p:sp>
      <p:sp>
        <p:nvSpPr>
          <p:cNvPr id="14" name="矩形 13"/>
          <p:cNvSpPr/>
          <p:nvPr/>
        </p:nvSpPr>
        <p:spPr>
          <a:xfrm>
            <a:off x="4657725" y="4891258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6</a:t>
            </a:r>
          </a:p>
        </p:txBody>
      </p:sp>
      <p:sp>
        <p:nvSpPr>
          <p:cNvPr id="15" name="矩形 14"/>
          <p:cNvSpPr/>
          <p:nvPr/>
        </p:nvSpPr>
        <p:spPr>
          <a:xfrm>
            <a:off x="8108364" y="4808806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7</a:t>
            </a:r>
          </a:p>
        </p:txBody>
      </p:sp>
      <p:sp>
        <p:nvSpPr>
          <p:cNvPr id="16" name="矩形 15"/>
          <p:cNvSpPr/>
          <p:nvPr/>
        </p:nvSpPr>
        <p:spPr>
          <a:xfrm>
            <a:off x="204470" y="1661551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75846" y="219808"/>
            <a:ext cx="288387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Read and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find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7" y="1552233"/>
            <a:ext cx="5941943" cy="392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6469545" y="1575657"/>
            <a:ext cx="5542574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kern="100" dirty="0">
                <a:latin typeface="Constantia" panose="02030602050306030303" pitchFamily="18" charset="0"/>
                <a:cs typeface="Times New Roman" panose="02020603050405020304" pitchFamily="18" charset="0"/>
              </a:rPr>
              <a:t>Tips:</a:t>
            </a:r>
          </a:p>
          <a:p>
            <a:endParaRPr lang="en-US" altLang="zh-CN" sz="3600" i="1" u="sng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i="1" u="sng" kern="100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1. Point and read</a:t>
            </a:r>
          </a:p>
          <a:p>
            <a:endParaRPr lang="en-US" altLang="zh-CN" sz="3600" i="1" u="sng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i="1" u="sng" kern="100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2. Read the speech bubble </a:t>
            </a:r>
            <a:endParaRPr lang="zh-CN" altLang="zh-CN" sz="3600" i="1" u="sng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17498" y="1599680"/>
            <a:ext cx="38195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 any of these words? Which ones?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kern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en-US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 saying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How do you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know?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sentence.</a:t>
            </a:r>
            <a:endParaRPr lang="zh-CN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4895" y="-283210"/>
            <a:ext cx="5880735" cy="787463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58163" y="2318037"/>
            <a:ext cx="39048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in the way the bird and hen may have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said.</a:t>
            </a:r>
            <a:endParaRPr lang="zh-CN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9025" y="-299573"/>
            <a:ext cx="5903595" cy="777367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98790" y="534754"/>
            <a:ext cx="394271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word says </a:t>
            </a:r>
            <a:r>
              <a:rPr lang="en-US" altLang="zh-CN" sz="2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rooster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rooster is talking. How do you know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circle with your fingers around the speech marks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your voice between the speech marks to sound like the rooster.</a:t>
            </a:r>
            <a:endParaRPr lang="zh-CN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2687" y="-144593"/>
            <a:ext cx="5896534" cy="773315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72024" y="1484779"/>
            <a:ext cx="38199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your voice sound like talking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sound does </a:t>
            </a:r>
            <a:r>
              <a:rPr lang="en-US" altLang="zh-CN" sz="2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with? Make a circle with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finger around the </a:t>
            </a:r>
            <a:r>
              <a:rPr lang="en-US" altLang="zh-CN" sz="2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zh-CN" sz="2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other words start with/</a:t>
            </a:r>
            <a:r>
              <a:rPr lang="en-US" altLang="zh-CN" sz="28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/?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1264" y="-142395"/>
            <a:ext cx="5787772" cy="771405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17840" y="1387475"/>
            <a:ext cx="39077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en-US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word says </a:t>
            </a:r>
            <a:r>
              <a:rPr lang="en-US" altLang="zh-CN" sz="2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How do you know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circle with your finger around the word </a:t>
            </a:r>
            <a:r>
              <a:rPr lang="en-US" altLang="zh-CN" sz="2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CN" sz="32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8070" y="-550545"/>
            <a:ext cx="6043930" cy="805624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63554" y="1434897"/>
            <a:ext cx="39291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your finger on the illustrative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 (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PLONK).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zh-CN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How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you read this?</a:t>
            </a:r>
          </a:p>
          <a:p>
            <a:pPr lvl="0"/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Why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7568" y="-253268"/>
            <a:ext cx="6069330" cy="776097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s://ss2.bdstatic.com/70cFvnSh_Q1YnxGkpoWK1HF6hhy/it/u=2496905770,587208250&amp;fm=27&amp;gp=0.jpg"/>
          <p:cNvPicPr>
            <a:picLocks noChangeAspect="1" noChangeArrowheads="1"/>
          </p:cNvPicPr>
          <p:nvPr/>
        </p:nvPicPr>
        <p:blipFill>
          <a:blip r:embed="rId3" cstate="print"/>
          <a:srcRect b="11765"/>
          <a:stretch>
            <a:fillRect/>
          </a:stretch>
        </p:blipFill>
        <p:spPr bwMode="auto">
          <a:xfrm>
            <a:off x="244475" y="2816225"/>
            <a:ext cx="6365240" cy="378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: 圆角 12"/>
          <p:cNvSpPr/>
          <p:nvPr/>
        </p:nvSpPr>
        <p:spPr>
          <a:xfrm>
            <a:off x="87923" y="193430"/>
            <a:ext cx="3210339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</a:rPr>
              <a:t>Listen and guess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39110" y="2446655"/>
            <a:ext cx="629983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en-US" altLang="zh-CN" sz="80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Game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87154" y="2422965"/>
            <a:ext cx="3831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buFont typeface="+mj-lt"/>
              <a:buNone/>
            </a:pP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speech </a:t>
            </a:r>
            <a:r>
              <a:rPr lang="en-US" altLang="zh-CN" sz="2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bubbles </a:t>
            </a:r>
            <a:r>
              <a:rPr lang="en-US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make your voice sound like the animals are talking.</a:t>
            </a:r>
            <a:r>
              <a:rPr lang="zh-CN" altLang="zh-CN" sz="2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2639" y="-451849"/>
            <a:ext cx="6033847" cy="781432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15605" y="411099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657725" y="4110355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9198610" y="927735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181725" y="92837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133090" y="92837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67765" y="408305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155892" y="79130"/>
            <a:ext cx="2461846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Try to retell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485" y="494030"/>
            <a:ext cx="2054225" cy="2899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0285" y="474345"/>
            <a:ext cx="2016125" cy="2900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6220" y="512445"/>
            <a:ext cx="2066925" cy="287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72002" y="435927"/>
            <a:ext cx="2016125" cy="297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3195" y="3453130"/>
            <a:ext cx="2344420" cy="31248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963160" y="3496310"/>
            <a:ext cx="2277745" cy="32270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49615" y="3565525"/>
            <a:ext cx="2238375" cy="30505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矩形 3"/>
          <p:cNvSpPr/>
          <p:nvPr/>
        </p:nvSpPr>
        <p:spPr>
          <a:xfrm>
            <a:off x="3157269" y="1733868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</a:t>
            </a:r>
          </a:p>
        </p:txBody>
      </p:sp>
      <p:sp>
        <p:nvSpPr>
          <p:cNvPr id="8" name="矩形 7"/>
          <p:cNvSpPr/>
          <p:nvPr/>
        </p:nvSpPr>
        <p:spPr>
          <a:xfrm>
            <a:off x="6181725" y="1771773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</a:t>
            </a:r>
          </a:p>
        </p:txBody>
      </p:sp>
      <p:sp>
        <p:nvSpPr>
          <p:cNvPr id="12" name="矩形 11"/>
          <p:cNvSpPr/>
          <p:nvPr/>
        </p:nvSpPr>
        <p:spPr>
          <a:xfrm>
            <a:off x="9240422" y="1733867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</a:t>
            </a:r>
          </a:p>
        </p:txBody>
      </p:sp>
      <p:sp>
        <p:nvSpPr>
          <p:cNvPr id="13" name="矩形 12"/>
          <p:cNvSpPr/>
          <p:nvPr/>
        </p:nvSpPr>
        <p:spPr>
          <a:xfrm>
            <a:off x="1167765" y="4900930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</a:t>
            </a:r>
          </a:p>
        </p:txBody>
      </p:sp>
      <p:sp>
        <p:nvSpPr>
          <p:cNvPr id="14" name="矩形 13"/>
          <p:cNvSpPr/>
          <p:nvPr/>
        </p:nvSpPr>
        <p:spPr>
          <a:xfrm>
            <a:off x="4657725" y="4900930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6</a:t>
            </a:r>
          </a:p>
        </p:txBody>
      </p:sp>
      <p:sp>
        <p:nvSpPr>
          <p:cNvPr id="15" name="矩形 14"/>
          <p:cNvSpPr/>
          <p:nvPr/>
        </p:nvSpPr>
        <p:spPr>
          <a:xfrm>
            <a:off x="8015605" y="4900930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7</a:t>
            </a:r>
          </a:p>
        </p:txBody>
      </p:sp>
      <p:sp>
        <p:nvSpPr>
          <p:cNvPr id="16" name="矩形 15"/>
          <p:cNvSpPr/>
          <p:nvPr/>
        </p:nvSpPr>
        <p:spPr>
          <a:xfrm>
            <a:off x="155892" y="1742465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07" y="1164815"/>
            <a:ext cx="7809672" cy="5693185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205376" y="184639"/>
            <a:ext cx="2936631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Read  in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groups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15605" y="411099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657725" y="4110355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9198610" y="927735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181725" y="92837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133090" y="92837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67765" y="4083050"/>
            <a:ext cx="2875915" cy="201676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485" y="494030"/>
            <a:ext cx="2054225" cy="2899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0285" y="474345"/>
            <a:ext cx="2016125" cy="2900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6220" y="512445"/>
            <a:ext cx="2066925" cy="287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72002" y="435927"/>
            <a:ext cx="2016125" cy="297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3195" y="3453130"/>
            <a:ext cx="2344420" cy="31248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963160" y="3496310"/>
            <a:ext cx="2277745" cy="32270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49615" y="3565525"/>
            <a:ext cx="2238375" cy="30505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矩形 3"/>
          <p:cNvSpPr/>
          <p:nvPr/>
        </p:nvSpPr>
        <p:spPr>
          <a:xfrm>
            <a:off x="3157269" y="1733868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</a:t>
            </a:r>
          </a:p>
        </p:txBody>
      </p:sp>
      <p:sp>
        <p:nvSpPr>
          <p:cNvPr id="8" name="矩形 7"/>
          <p:cNvSpPr/>
          <p:nvPr/>
        </p:nvSpPr>
        <p:spPr>
          <a:xfrm>
            <a:off x="6181725" y="1771773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</a:t>
            </a:r>
          </a:p>
        </p:txBody>
      </p:sp>
      <p:sp>
        <p:nvSpPr>
          <p:cNvPr id="12" name="矩形 11"/>
          <p:cNvSpPr/>
          <p:nvPr/>
        </p:nvSpPr>
        <p:spPr>
          <a:xfrm>
            <a:off x="9240422" y="1733867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</a:t>
            </a:r>
          </a:p>
        </p:txBody>
      </p:sp>
      <p:sp>
        <p:nvSpPr>
          <p:cNvPr id="13" name="矩形 12"/>
          <p:cNvSpPr/>
          <p:nvPr/>
        </p:nvSpPr>
        <p:spPr>
          <a:xfrm>
            <a:off x="1167765" y="4900930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</a:t>
            </a:r>
          </a:p>
        </p:txBody>
      </p:sp>
      <p:sp>
        <p:nvSpPr>
          <p:cNvPr id="14" name="矩形 13"/>
          <p:cNvSpPr/>
          <p:nvPr/>
        </p:nvSpPr>
        <p:spPr>
          <a:xfrm>
            <a:off x="4657725" y="4900930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6</a:t>
            </a:r>
          </a:p>
        </p:txBody>
      </p:sp>
      <p:sp>
        <p:nvSpPr>
          <p:cNvPr id="15" name="矩形 14"/>
          <p:cNvSpPr/>
          <p:nvPr/>
        </p:nvSpPr>
        <p:spPr>
          <a:xfrm>
            <a:off x="8015605" y="4900930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7</a:t>
            </a:r>
          </a:p>
        </p:txBody>
      </p:sp>
      <p:sp>
        <p:nvSpPr>
          <p:cNvPr id="16" name="矩形 15"/>
          <p:cNvSpPr/>
          <p:nvPr/>
        </p:nvSpPr>
        <p:spPr>
          <a:xfrm>
            <a:off x="155892" y="1742465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 dirty="0">
                <a:ln>
                  <a:solidFill>
                    <a:schemeClr val="tx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4" name="矩形: 圆角 22"/>
          <p:cNvSpPr/>
          <p:nvPr/>
        </p:nvSpPr>
        <p:spPr>
          <a:xfrm>
            <a:off x="268092" y="79130"/>
            <a:ext cx="2839915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Try to act it out</a:t>
            </a:r>
          </a:p>
        </p:txBody>
      </p:sp>
    </p:spTree>
    <p:extLst>
      <p:ext uri="{BB962C8B-B14F-4D97-AF65-F5344CB8AC3E}">
        <p14:creationId xmlns:p14="http://schemas.microsoft.com/office/powerpoint/2010/main" val="42817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69"/>
            <a:ext cx="2186610" cy="21866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6893">
            <a:off x="5135617" y="297332"/>
            <a:ext cx="2585918" cy="265296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186">
            <a:off x="8906501" y="537900"/>
            <a:ext cx="2438400" cy="2438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96705" y="3501390"/>
            <a:ext cx="2141855" cy="28613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endParaRPr lang="zh-CN" altLang="en-US">
              <a:ln>
                <a:solidFill>
                  <a:schemeClr val="tx1"/>
                </a:solidFill>
              </a:ln>
              <a:sym typeface="+mn-ea"/>
            </a:endParaRPr>
          </a:p>
          <a:p>
            <a:endParaRPr lang="zh-CN" altLang="en-US">
              <a:ln>
                <a:solidFill>
                  <a:schemeClr val="tx1"/>
                </a:solidFill>
              </a:ln>
              <a:sym typeface="+mn-ea"/>
            </a:endParaRPr>
          </a:p>
          <a:p>
            <a:endParaRPr lang="zh-CN" altLang="en-US">
              <a:ln>
                <a:solidFill>
                  <a:schemeClr val="tx1"/>
                </a:solidFill>
              </a:ln>
              <a:sym typeface="+mn-ea"/>
            </a:endParaRPr>
          </a:p>
          <a:p>
            <a:endParaRPr lang="zh-CN" altLang="en-US">
              <a:ln>
                <a:solidFill>
                  <a:schemeClr val="tx1"/>
                </a:solidFill>
              </a:ln>
              <a:sym typeface="+mn-ea"/>
            </a:endParaRPr>
          </a:p>
          <a:p>
            <a:r>
              <a:rPr lang="zh-CN" altLang="en-US">
                <a:ln>
                  <a:solidFill>
                    <a:schemeClr val="tx1"/>
                  </a:solidFill>
                </a:ln>
                <a:sym typeface="+mn-ea"/>
              </a:rPr>
              <a:t>为故事改编结局，或续编故事。</a:t>
            </a:r>
          </a:p>
          <a:p>
            <a:endParaRPr lang="zh-CN" altLang="en-US">
              <a:ln>
                <a:solidFill>
                  <a:schemeClr val="tx1"/>
                </a:solidFill>
              </a:ln>
              <a:sym typeface="+mn-ea"/>
            </a:endParaRPr>
          </a:p>
          <a:p>
            <a:endParaRPr lang="zh-CN" altLang="en-US">
              <a:ln>
                <a:solidFill>
                  <a:schemeClr val="tx1"/>
                </a:solidFill>
              </a:ln>
              <a:sym typeface="+mn-ea"/>
            </a:endParaRPr>
          </a:p>
          <a:p>
            <a:endParaRPr lang="zh-CN" altLang="en-US">
              <a:ln>
                <a:solidFill>
                  <a:schemeClr val="tx1"/>
                </a:solidFill>
              </a:ln>
              <a:sym typeface="+mn-ea"/>
            </a:endParaRPr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240" y="3501390"/>
            <a:ext cx="2339975" cy="312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6787959" y="1069222"/>
            <a:ext cx="5145969" cy="695739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can you see from the </a:t>
            </a:r>
            <a:r>
              <a:rPr lang="en-US" altLang="zh-CN" sz="2400" b="1" dirty="0" smtClean="0">
                <a:latin typeface="Constantia" panose="02030602050306030303" pitchFamily="18" charset="0"/>
              </a:rPr>
              <a:t>cover?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200132" y="123092"/>
            <a:ext cx="2751992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Look and say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3" name="矩形: 圆角 8"/>
          <p:cNvSpPr/>
          <p:nvPr/>
        </p:nvSpPr>
        <p:spPr>
          <a:xfrm>
            <a:off x="6787959" y="3613420"/>
            <a:ext cx="4636015" cy="6959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What's the weather like </a:t>
            </a:r>
            <a:r>
              <a:rPr lang="en-US" altLang="zh-CN" sz="2400" b="1" dirty="0" smtClean="0">
                <a:latin typeface="Constantia" panose="02030602050306030303" pitchFamily="18" charset="0"/>
              </a:rPr>
              <a:t>on </a:t>
            </a:r>
            <a:r>
              <a:rPr lang="en-US" altLang="zh-CN" sz="2400" b="1" dirty="0">
                <a:latin typeface="Constantia" panose="02030602050306030303" pitchFamily="18" charset="0"/>
              </a:rPr>
              <a:t>the </a:t>
            </a:r>
            <a:r>
              <a:rPr lang="en-US" altLang="zh-CN" sz="2400" b="1" dirty="0" smtClean="0">
                <a:latin typeface="Constantia" panose="02030602050306030303" pitchFamily="18" charset="0"/>
              </a:rPr>
              <a:t>cover?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8" name="矩形: 圆角 8"/>
          <p:cNvSpPr/>
          <p:nvPr/>
        </p:nvSpPr>
        <p:spPr>
          <a:xfrm>
            <a:off x="6787958" y="4828616"/>
            <a:ext cx="4703587" cy="695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Why </a:t>
            </a:r>
            <a:r>
              <a:rPr lang="en-US" altLang="zh-CN" sz="2400" b="1" dirty="0" smtClean="0">
                <a:latin typeface="Constantia" panose="02030602050306030303" pitchFamily="18" charset="0"/>
              </a:rPr>
              <a:t>does the </a:t>
            </a:r>
            <a:r>
              <a:rPr lang="en-US" altLang="zh-CN" sz="2400" b="1" dirty="0">
                <a:latin typeface="Constantia" panose="02030602050306030303" pitchFamily="18" charset="0"/>
              </a:rPr>
              <a:t>title </a:t>
            </a:r>
            <a:r>
              <a:rPr lang="en-US" altLang="zh-CN" sz="2400" b="1" dirty="0" smtClean="0">
                <a:latin typeface="Constantia" panose="02030602050306030303" pitchFamily="18" charset="0"/>
              </a:rPr>
              <a:t>say </a:t>
            </a:r>
            <a:r>
              <a:rPr lang="en-US" altLang="zh-CN" sz="2400" b="1" dirty="0">
                <a:latin typeface="Constantia" panose="02030602050306030303" pitchFamily="18" charset="0"/>
              </a:rPr>
              <a:t>“</a:t>
            </a:r>
            <a:r>
              <a:rPr lang="zh-CN" altLang="en-US" sz="2400" b="1" dirty="0">
                <a:latin typeface="Constantia" panose="02030602050306030303" pitchFamily="18" charset="0"/>
                <a:ea typeface="宋体" panose="02010600030101010101" pitchFamily="2" charset="-122"/>
              </a:rPr>
              <a:t>好心办坏事 </a:t>
            </a:r>
            <a:r>
              <a:rPr lang="en-US" altLang="zh-CN" sz="2400" b="1" dirty="0">
                <a:latin typeface="Constantia" panose="02030602050306030303" pitchFamily="18" charset="0"/>
                <a:ea typeface="宋体" panose="02010600030101010101" pitchFamily="2" charset="-122"/>
              </a:rPr>
              <a:t>”</a:t>
            </a:r>
            <a:r>
              <a:rPr lang="en-US" altLang="zh-CN" sz="2400" b="1" dirty="0">
                <a:latin typeface="Constantia" panose="02030602050306030303" pitchFamily="18" charset="0"/>
              </a:rPr>
              <a:t>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2" y="779076"/>
            <a:ext cx="4530130" cy="5949716"/>
          </a:xfrm>
          <a:prstGeom prst="rect">
            <a:avLst/>
          </a:prstGeom>
        </p:spPr>
      </p:pic>
      <p:sp>
        <p:nvSpPr>
          <p:cNvPr id="10" name="矩形: 圆角 8"/>
          <p:cNvSpPr/>
          <p:nvPr/>
        </p:nvSpPr>
        <p:spPr>
          <a:xfrm>
            <a:off x="6787959" y="2373773"/>
            <a:ext cx="2862454" cy="695739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is the title?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ldLvl="0" animBg="1"/>
      <p:bldP spid="8" grpId="0" bldLvl="0" animBg="1"/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0" y="0"/>
            <a:ext cx="3210339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</a:rPr>
              <a:t>Look and predict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106" y="905500"/>
            <a:ext cx="1068456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nstantia" panose="02030602050306030303" pitchFamily="18" charset="0"/>
              </a:rPr>
              <a:t>What animals can you see?</a:t>
            </a:r>
          </a:p>
          <a:p>
            <a:r>
              <a:rPr lang="en-US" altLang="zh-CN" sz="4400" dirty="0">
                <a:latin typeface="Constantia" panose="02030602050306030303" pitchFamily="18" charset="0"/>
              </a:rPr>
              <a:t>Why did the animals fall into the pond?</a:t>
            </a:r>
            <a:endParaRPr lang="zh-CN" altLang="en-US" sz="4400" dirty="0">
              <a:latin typeface="Constantia" panose="02030602050306030303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16" y="2757633"/>
            <a:ext cx="4449885" cy="31898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358">
            <a:off x="1000027" y="2412500"/>
            <a:ext cx="3143885" cy="403193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7404652" y="1763033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do you think is wrong with the hen? 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7404652" y="3042893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do you think the bird is saying?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83983" y="111248"/>
            <a:ext cx="2500955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1580" y="221506"/>
            <a:ext cx="5122808" cy="6858000"/>
          </a:xfrm>
          <a:prstGeom prst="rect">
            <a:avLst/>
          </a:prstGeom>
        </p:spPr>
      </p:pic>
      <p:sp>
        <p:nvSpPr>
          <p:cNvPr id="2" name="矩形: 圆角 4"/>
          <p:cNvSpPr/>
          <p:nvPr/>
        </p:nvSpPr>
        <p:spPr>
          <a:xfrm>
            <a:off x="7411002" y="4388458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could the hen have done to get out of the rain?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7404652" y="1654313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Where is the hen now? 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7460974" y="2851122"/>
            <a:ext cx="4693918" cy="126954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The little bird is saying “</a:t>
            </a:r>
            <a:r>
              <a:rPr lang="en-US" altLang="zh-CN" sz="2400" b="1" dirty="0" err="1">
                <a:latin typeface="Constantia" panose="02030602050306030303" pitchFamily="18" charset="0"/>
              </a:rPr>
              <a:t>Oooooh</a:t>
            </a:r>
            <a:r>
              <a:rPr lang="en-US" altLang="zh-CN" sz="2400" b="1" dirty="0">
                <a:latin typeface="Constantia" panose="02030602050306030303" pitchFamily="18" charset="0"/>
              </a:rPr>
              <a:t>!”Why do you think it is saying that?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181927" y="131884"/>
            <a:ext cx="2910254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75995" y="549275"/>
            <a:ext cx="5010150" cy="65982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矩形: 圆角 4"/>
          <p:cNvSpPr/>
          <p:nvPr/>
        </p:nvSpPr>
        <p:spPr>
          <a:xfrm>
            <a:off x="7460974" y="4704052"/>
            <a:ext cx="4693918" cy="126954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>
                <a:latin typeface="Constantia" panose="02030602050306030303" pitchFamily="18" charset="0"/>
              </a:rPr>
              <a:t>Do you think the hen should have got into the nest?</a:t>
            </a:r>
          </a:p>
          <a:p>
            <a:r>
              <a:rPr lang="en-US" altLang="zh-CN" sz="2400" b="1">
                <a:latin typeface="Constantia" panose="02030602050306030303" pitchFamily="18" charset="0"/>
              </a:rPr>
              <a:t>Why? Why not?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7793" y="150824"/>
            <a:ext cx="5281924" cy="6927116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7236311" y="1470826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Who is coming?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7236629" y="3329968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Will the rooster go into the nest? </a:t>
            </a:r>
            <a:endParaRPr lang="zh-CN" altLang="en-US" sz="2400" b="1" dirty="0">
              <a:latin typeface="Constantia" panose="02030602050306030303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0" y="0"/>
            <a:ext cx="3210339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Constantia" panose="02030602050306030303" pitchFamily="18" charset="0"/>
              </a:rPr>
              <a:t>Picture 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09560" y="2499995"/>
            <a:ext cx="21336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en-US" altLang="zh-CN" sz="4800" b="1" dirty="0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Rooster</a:t>
            </a:r>
          </a:p>
        </p:txBody>
      </p:sp>
      <p:sp>
        <p:nvSpPr>
          <p:cNvPr id="8" name="矩形: 圆角 3"/>
          <p:cNvSpPr/>
          <p:nvPr/>
        </p:nvSpPr>
        <p:spPr>
          <a:xfrm>
            <a:off x="7266940" y="4705985"/>
            <a:ext cx="4718685" cy="1549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question could you ask the rooster or hen?</a:t>
            </a:r>
          </a:p>
          <a:p>
            <a:r>
              <a:rPr lang="en-US" altLang="zh-CN" sz="2400" b="1" dirty="0">
                <a:latin typeface="Constantia" panose="02030602050306030303" pitchFamily="18" charset="0"/>
              </a:rPr>
              <a:t>You can use -How,When, Why, What, Where, Who?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952" y="377880"/>
            <a:ext cx="5186623" cy="6911528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7219801" y="2389036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is happening now?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46499" y="55819"/>
            <a:ext cx="2497015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2509" y="566469"/>
            <a:ext cx="4970145" cy="66230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矩形: 圆角 2"/>
          <p:cNvSpPr/>
          <p:nvPr/>
        </p:nvSpPr>
        <p:spPr>
          <a:xfrm>
            <a:off x="7211726" y="1877249"/>
            <a:ext cx="4693918" cy="9342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What new animal is in the picture now? 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7211717" y="3588177"/>
            <a:ext cx="4693918" cy="216859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onstantia" panose="02030602050306030303" pitchFamily="18" charset="0"/>
              </a:rPr>
              <a:t>The bird is telling the turkey to come into the nest. Do you think the turkey should go into the nest?</a:t>
            </a:r>
          </a:p>
          <a:p>
            <a:r>
              <a:rPr lang="en-US" altLang="zh-CN" sz="2400" b="1" dirty="0">
                <a:latin typeface="Constantia" panose="02030602050306030303" pitchFamily="18" charset="0"/>
              </a:rPr>
              <a:t>Why? Why not?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206057" y="202223"/>
            <a:ext cx="2497015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Constantia" panose="02030602050306030303" pitchFamily="18" charset="0"/>
              </a:rPr>
              <a:t>Picture </a:t>
            </a:r>
            <a:r>
              <a:rPr lang="en-US" altLang="zh-CN" sz="2800" b="1" dirty="0" smtClean="0">
                <a:latin typeface="Constantia" panose="02030602050306030303" pitchFamily="18" charset="0"/>
              </a:rPr>
              <a:t>walk</a:t>
            </a:r>
            <a:endParaRPr lang="zh-CN" altLang="en-US" sz="2800" b="1" dirty="0">
              <a:latin typeface="Constantia" panose="02030602050306030303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-47383"/>
            <a:ext cx="1518371" cy="1518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659</Words>
  <Application>Microsoft Office PowerPoint</Application>
  <PresentationFormat>自定义</PresentationFormat>
  <Paragraphs>118</Paragraphs>
  <Slides>24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颖</dc:creator>
  <cp:lastModifiedBy>fltrp</cp:lastModifiedBy>
  <cp:revision>87</cp:revision>
  <dcterms:created xsi:type="dcterms:W3CDTF">2018-08-20T12:49:00Z</dcterms:created>
  <dcterms:modified xsi:type="dcterms:W3CDTF">2019-01-28T00:22:20Z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